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4"/>
  </p:sldMasterIdLst>
  <p:notesMasterIdLst>
    <p:notesMasterId r:id="rId11"/>
  </p:notesMasterIdLst>
  <p:sldIdLst>
    <p:sldId id="256" r:id="rId5"/>
    <p:sldId id="257" r:id="rId6"/>
    <p:sldId id="258" r:id="rId7"/>
    <p:sldId id="259" r:id="rId8"/>
    <p:sldId id="260" r:id="rId9"/>
    <p:sldId id="261" r:id="rId10"/>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6FD1CB-862A-4A09-B431-C47A746A0D11}" v="7" dt="2026-05-11T07:52:23.9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78" y="1056"/>
      </p:cViewPr>
      <p:guideLst/>
    </p:cSldViewPr>
  </p:slideViewPr>
  <p:notesTextViewPr>
    <p:cViewPr>
      <p:scale>
        <a:sx n="1" d="1"/>
        <a:sy n="1" d="1"/>
      </p:scale>
      <p:origin x="0" y="-85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ward Lacey" userId="12177885-3330-436d-9078-079a0ce926c8" providerId="ADAL" clId="{2D49FA90-9DDE-43A3-8B0E-9D902CE65234}"/>
    <pc:docChg chg="modSld modMainMaster">
      <pc:chgData name="Edward Lacey" userId="12177885-3330-436d-9078-079a0ce926c8" providerId="ADAL" clId="{2D49FA90-9DDE-43A3-8B0E-9D902CE65234}" dt="2026-05-11T07:49:17.589" v="29" actId="20577"/>
      <pc:docMkLst>
        <pc:docMk/>
      </pc:docMkLst>
      <pc:sldChg chg="modSp mod modNotesTx">
        <pc:chgData name="Edward Lacey" userId="12177885-3330-436d-9078-079a0ce926c8" providerId="ADAL" clId="{2D49FA90-9DDE-43A3-8B0E-9D902CE65234}" dt="2026-05-11T07:46:41.944" v="9" actId="20577"/>
        <pc:sldMkLst>
          <pc:docMk/>
          <pc:sldMk cId="0" sldId="256"/>
        </pc:sldMkLst>
        <pc:spChg chg="mod">
          <ac:chgData name="Edward Lacey" userId="12177885-3330-436d-9078-079a0ce926c8" providerId="ADAL" clId="{2D49FA90-9DDE-43A3-8B0E-9D902CE65234}" dt="2026-05-11T07:43:44.368" v="5" actId="1076"/>
          <ac:spMkLst>
            <pc:docMk/>
            <pc:sldMk cId="0" sldId="256"/>
            <ac:spMk id="2" creationId="{00000000-0000-0000-0000-000000000000}"/>
          </ac:spMkLst>
        </pc:spChg>
        <pc:spChg chg="mod">
          <ac:chgData name="Edward Lacey" userId="12177885-3330-436d-9078-079a0ce926c8" providerId="ADAL" clId="{2D49FA90-9DDE-43A3-8B0E-9D902CE65234}" dt="2026-05-11T07:41:49.666" v="0" actId="207"/>
          <ac:spMkLst>
            <pc:docMk/>
            <pc:sldMk cId="0" sldId="256"/>
            <ac:spMk id="3" creationId="{00000000-0000-0000-0000-000000000000}"/>
          </ac:spMkLst>
        </pc:spChg>
        <pc:spChg chg="mod">
          <ac:chgData name="Edward Lacey" userId="12177885-3330-436d-9078-079a0ce926c8" providerId="ADAL" clId="{2D49FA90-9DDE-43A3-8B0E-9D902CE65234}" dt="2026-05-11T07:43:50.367" v="6" actId="1076"/>
          <ac:spMkLst>
            <pc:docMk/>
            <pc:sldMk cId="0" sldId="256"/>
            <ac:spMk id="5" creationId="{00000000-0000-0000-0000-000000000000}"/>
          </ac:spMkLst>
        </pc:spChg>
        <pc:spChg chg="mod">
          <ac:chgData name="Edward Lacey" userId="12177885-3330-436d-9078-079a0ce926c8" providerId="ADAL" clId="{2D49FA90-9DDE-43A3-8B0E-9D902CE65234}" dt="2026-05-11T07:43:33.591" v="4" actId="20577"/>
          <ac:spMkLst>
            <pc:docMk/>
            <pc:sldMk cId="0" sldId="256"/>
            <ac:spMk id="6" creationId="{00000000-0000-0000-0000-000000000000}"/>
          </ac:spMkLst>
        </pc:spChg>
      </pc:sldChg>
      <pc:sldChg chg="modNotesTx">
        <pc:chgData name="Edward Lacey" userId="12177885-3330-436d-9078-079a0ce926c8" providerId="ADAL" clId="{2D49FA90-9DDE-43A3-8B0E-9D902CE65234}" dt="2026-05-11T07:47:32.510" v="13" actId="20577"/>
        <pc:sldMkLst>
          <pc:docMk/>
          <pc:sldMk cId="0" sldId="257"/>
        </pc:sldMkLst>
      </pc:sldChg>
      <pc:sldChg chg="modNotesTx">
        <pc:chgData name="Edward Lacey" userId="12177885-3330-436d-9078-079a0ce926c8" providerId="ADAL" clId="{2D49FA90-9DDE-43A3-8B0E-9D902CE65234}" dt="2026-05-11T07:48:46.414" v="17" actId="20577"/>
        <pc:sldMkLst>
          <pc:docMk/>
          <pc:sldMk cId="0" sldId="258"/>
        </pc:sldMkLst>
      </pc:sldChg>
      <pc:sldChg chg="modNotesTx">
        <pc:chgData name="Edward Lacey" userId="12177885-3330-436d-9078-079a0ce926c8" providerId="ADAL" clId="{2D49FA90-9DDE-43A3-8B0E-9D902CE65234}" dt="2026-05-11T07:48:53.478" v="20" actId="20577"/>
        <pc:sldMkLst>
          <pc:docMk/>
          <pc:sldMk cId="0" sldId="259"/>
        </pc:sldMkLst>
      </pc:sldChg>
      <pc:sldChg chg="modNotesTx">
        <pc:chgData name="Edward Lacey" userId="12177885-3330-436d-9078-079a0ce926c8" providerId="ADAL" clId="{2D49FA90-9DDE-43A3-8B0E-9D902CE65234}" dt="2026-05-11T07:49:02.598" v="24" actId="20577"/>
        <pc:sldMkLst>
          <pc:docMk/>
          <pc:sldMk cId="0" sldId="260"/>
        </pc:sldMkLst>
      </pc:sldChg>
      <pc:sldChg chg="modNotesTx">
        <pc:chgData name="Edward Lacey" userId="12177885-3330-436d-9078-079a0ce926c8" providerId="ADAL" clId="{2D49FA90-9DDE-43A3-8B0E-9D902CE65234}" dt="2026-05-11T07:49:17.589" v="29" actId="20577"/>
        <pc:sldMkLst>
          <pc:docMk/>
          <pc:sldMk cId="0" sldId="261"/>
        </pc:sldMkLst>
      </pc:sldChg>
      <pc:sldMasterChg chg="modSldLayout">
        <pc:chgData name="Edward Lacey" userId="12177885-3330-436d-9078-079a0ce926c8" providerId="ADAL" clId="{2D49FA90-9DDE-43A3-8B0E-9D902CE65234}" dt="2026-05-11T07:42:12.727" v="1"/>
        <pc:sldMasterMkLst>
          <pc:docMk/>
          <pc:sldMasterMk cId="1073728921" sldId="2147483651"/>
        </pc:sldMasterMkLst>
        <pc:sldLayoutChg chg="delSp">
          <pc:chgData name="Edward Lacey" userId="12177885-3330-436d-9078-079a0ce926c8" providerId="ADAL" clId="{2D49FA90-9DDE-43A3-8B0E-9D902CE65234}" dt="2026-05-11T07:42:12.727" v="1"/>
          <pc:sldLayoutMkLst>
            <pc:docMk/>
            <pc:sldMasterMk cId="1073728921" sldId="2147483651"/>
            <pc:sldLayoutMk cId="726583404" sldId="2147483668"/>
          </pc:sldLayoutMkLst>
          <pc:spChg chg="del">
            <ac:chgData name="Edward Lacey" userId="12177885-3330-436d-9078-079a0ce926c8" providerId="ADAL" clId="{2D49FA90-9DDE-43A3-8B0E-9D902CE65234}" dt="2026-05-11T07:42:12.727" v="1"/>
            <ac:spMkLst>
              <pc:docMk/>
              <pc:sldMasterMk cId="1073728921" sldId="2147483651"/>
              <pc:sldLayoutMk cId="726583404" sldId="2147483668"/>
              <ac:spMk id="2" creationId="{00000000-0000-0000-0000-000000000000}"/>
            </ac:spMkLst>
          </pc:spChg>
          <pc:spChg chg="del">
            <ac:chgData name="Edward Lacey" userId="12177885-3330-436d-9078-079a0ce926c8" providerId="ADAL" clId="{2D49FA90-9DDE-43A3-8B0E-9D902CE65234}" dt="2026-05-11T07:42:12.727" v="1"/>
            <ac:spMkLst>
              <pc:docMk/>
              <pc:sldMasterMk cId="1073728921" sldId="2147483651"/>
              <pc:sldLayoutMk cId="726583404" sldId="2147483668"/>
              <ac:spMk id="3" creationId="{00000000-0000-0000-0000-000000000000}"/>
            </ac:spMkLst>
          </pc:spChg>
          <pc:spChg chg="del">
            <ac:chgData name="Edward Lacey" userId="12177885-3330-436d-9078-079a0ce926c8" providerId="ADAL" clId="{2D49FA90-9DDE-43A3-8B0E-9D902CE65234}" dt="2026-05-11T07:42:12.727" v="1"/>
            <ac:spMkLst>
              <pc:docMk/>
              <pc:sldMasterMk cId="1073728921" sldId="2147483651"/>
              <pc:sldLayoutMk cId="726583404" sldId="2147483668"/>
              <ac:spMk id="4" creationId="{00000000-0000-0000-0000-000000000000}"/>
            </ac:spMkLst>
          </pc:spChg>
          <pc:spChg chg="del">
            <ac:chgData name="Edward Lacey" userId="12177885-3330-436d-9078-079a0ce926c8" providerId="ADAL" clId="{2D49FA90-9DDE-43A3-8B0E-9D902CE65234}" dt="2026-05-11T07:42:12.727" v="1"/>
            <ac:spMkLst>
              <pc:docMk/>
              <pc:sldMasterMk cId="1073728921" sldId="2147483651"/>
              <pc:sldLayoutMk cId="726583404" sldId="2147483668"/>
              <ac:spMk id="5"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3192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the project, staff attended UDL training and began reflecting on our existing teaching practice.
We looked at where UDL principles were already present and where we could make small, realistic improvements. Teachers began </a:t>
            </a:r>
            <a:r>
              <a:rPr lang="en-US" dirty="0" err="1"/>
              <a:t>trialling</a:t>
            </a:r>
            <a:r>
              <a:rPr lang="en-US" dirty="0"/>
              <a:t> changes such as offering more choice in activities, using visual supports, and allowing students different ways to respond and participate.
We also looked beyond the classroom and created UDL-inspired visuals around the school environment. These included visual posters and a playground communication board.
These supports were designed to remove barriers to communication and participation, particularly during less structured times such as yard and break. They allow students to point to visuals to communicate needs, choices, interests, or where they would like to go.
This linked strongly to UDL because it provided multiple means of representation and multiple means of action and expression.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project, we identified a number of strengths in our school.
One major strength is our inclusive ethos. Staff are committed to supporting students in a respectful and flexible way, and there was already a lot of good practice happening before the project formally began.
Another strength is staff collaboration. Teachers are willing to share ideas, reflect together, and build on each other’s practice. There was also openness to making small practical changes, which is important for long-term improvement.
At the same time, we identified some barriers. The biggest one is time, because teachers are already balancing many demands and initiatives.
Another barrier is developing a shared understanding of UDL across all staff, so that the language and practice become more consistent across the school.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at this stage, the project has had a positive impact on the school community.
For students, there are now more ways to engage with learning and communicate their needs. The visual supports around the school, including the playground communication board, have supported greater independence and participation, especially during less structured times.
For teachers, the project has encouraged more reflection on how lessons and environments are designed. It has also created opportunities for staff to share strategies and think more intentionally about removing barriers rather than expecting students to fit one approach.
At a whole-school level, the project has helped strengthen our inclusive culture and has supported the development of a more accessible environment for students.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forward, the next step is to continue building staff confidence and understanding around UDL.
This includes continuing professional development, sharing examples of practice, and encouraging teachers to embed small manageable changes across classrooms and the wider school environment.
We would also like to continue building on the visual and environmental supports already developed, so that UDL is reflected not only in lessons but across the whole school experience.
Success will be measured through evidence such as student engagement, student participation, teacher reflection, and visible examples of inclusive practice.
We are not aiming for instant large-scale change. The goal is gradual, sustainable improvement that can grow over time.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part in this project has had a positive impact on me professionally.
It has deepened my understanding of learner variability and reinforced the idea that students do not need to all access learning in the same way.
It has also helped me think more carefully about removing barriers, both in the classroom and in the wider school environment. Creating visual supports for the school helped me see that UDL is not only about lesson content, but also about communication, participation and accessibility in everyday school life.
The project has encouraged me to reflect more intentionally on how I design learning and support student voice, independence and engagement.
Overall, it has strengthened my understanding that when we design for inclusion from the outset, we improve the learning environment for everyone.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459735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849622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577703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5/11/2026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41462863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816221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204081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323710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5/11/2026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60010633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5/11/2026</a:t>
            </a:fld>
            <a:endParaRPr lang="en-US" dirty="0"/>
          </a:p>
        </p:txBody>
      </p:sp>
    </p:spTree>
    <p:extLst>
      <p:ext uri="{BB962C8B-B14F-4D97-AF65-F5344CB8AC3E}">
        <p14:creationId xmlns:p14="http://schemas.microsoft.com/office/powerpoint/2010/main" val="230261437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30753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3361967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412286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0553823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055083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2845569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426971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MASTER">
    <p:bg>
      <p:bgPr>
        <a:solidFill>
          <a:srgbClr val="F7F8F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772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5/11/2026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0114955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640080" y="1046988"/>
            <a:ext cx="10881360" cy="4892040"/>
          </a:xfrm>
          <a:prstGeom prst="roundRect">
            <a:avLst>
              <a:gd name="adj" fmla="val 1495"/>
            </a:avLst>
          </a:prstGeom>
          <a:solidFill>
            <a:srgbClr val="FFFFFF"/>
          </a:solidFill>
          <a:ln w="12700">
            <a:solidFill>
              <a:srgbClr val="DDE7EE"/>
            </a:solidFill>
            <a:prstDash val="solid"/>
          </a:ln>
          <a:effectLst>
            <a:outerShdw blurRad="15240" dist="7620" dir="2700000" algn="bl" rotWithShape="0">
              <a:srgbClr val="000000">
                <a:alpha val="14000"/>
              </a:srgbClr>
            </a:outerShdw>
          </a:effectLst>
        </p:spPr>
        <p:txBody>
          <a:bodyPr/>
          <a:lstStyle/>
          <a:p>
            <a:endParaRPr lang="en-IE"/>
          </a:p>
        </p:txBody>
      </p:sp>
      <p:sp>
        <p:nvSpPr>
          <p:cNvPr id="3" name="Shape 1"/>
          <p:cNvSpPr/>
          <p:nvPr/>
        </p:nvSpPr>
        <p:spPr>
          <a:xfrm>
            <a:off x="658368" y="1005840"/>
            <a:ext cx="164592" cy="4892040"/>
          </a:xfrm>
          <a:prstGeom prst="rect">
            <a:avLst/>
          </a:prstGeom>
          <a:solidFill>
            <a:schemeClr val="accent1">
              <a:lumMod val="75000"/>
            </a:schemeClr>
          </a:solidFill>
          <a:ln w="12700">
            <a:solidFill>
              <a:srgbClr val="2E7D8A"/>
            </a:solidFill>
            <a:prstDash val="solid"/>
          </a:ln>
        </p:spPr>
        <p:txBody>
          <a:bodyPr/>
          <a:lstStyle/>
          <a:p>
            <a:endParaRPr lang="en-IE" dirty="0"/>
          </a:p>
        </p:txBody>
      </p:sp>
      <p:sp>
        <p:nvSpPr>
          <p:cNvPr id="4" name="Text 2"/>
          <p:cNvSpPr/>
          <p:nvPr/>
        </p:nvSpPr>
        <p:spPr>
          <a:xfrm>
            <a:off x="1115568" y="1600200"/>
            <a:ext cx="5852160" cy="1188720"/>
          </a:xfrm>
          <a:prstGeom prst="rect">
            <a:avLst/>
          </a:prstGeom>
          <a:noFill/>
          <a:ln/>
        </p:spPr>
        <p:txBody>
          <a:bodyPr wrap="square" lIns="0" tIns="0" rIns="0" bIns="0" rtlCol="0" anchor="ctr"/>
          <a:lstStyle/>
          <a:p>
            <a:pPr marL="0" indent="0">
              <a:buNone/>
            </a:pPr>
            <a:r>
              <a:rPr lang="en-US" sz="2700" b="1">
                <a:solidFill>
                  <a:srgbClr val="1F5A7A"/>
                </a:solidFill>
                <a:latin typeface="Aptos Display" pitchFamily="34" charset="0"/>
                <a:ea typeface="Aptos Display" pitchFamily="34" charset="-122"/>
                <a:cs typeface="Aptos Display" pitchFamily="34" charset="-120"/>
              </a:rPr>
              <a:t>UDL Schools</a:t>
            </a:r>
            <a:endParaRPr lang="en-US" sz="2700"/>
          </a:p>
          <a:p>
            <a:pPr marL="0" indent="0">
              <a:buNone/>
            </a:pPr>
            <a:r>
              <a:rPr lang="en-US" sz="2700" b="1">
                <a:solidFill>
                  <a:srgbClr val="1F5A7A"/>
                </a:solidFill>
                <a:latin typeface="Aptos Display" pitchFamily="34" charset="0"/>
                <a:ea typeface="Aptos Display" pitchFamily="34" charset="-122"/>
                <a:cs typeface="Aptos Display" pitchFamily="34" charset="-120"/>
              </a:rPr>
              <a:t>Action Research Project</a:t>
            </a:r>
            <a:endParaRPr lang="en-US" sz="2700"/>
          </a:p>
        </p:txBody>
      </p:sp>
      <p:sp>
        <p:nvSpPr>
          <p:cNvPr id="5" name="Text 3"/>
          <p:cNvSpPr/>
          <p:nvPr/>
        </p:nvSpPr>
        <p:spPr>
          <a:xfrm>
            <a:off x="1143000" y="3200400"/>
            <a:ext cx="4937760" cy="320040"/>
          </a:xfrm>
          <a:prstGeom prst="rect">
            <a:avLst/>
          </a:prstGeom>
          <a:noFill/>
          <a:ln/>
        </p:spPr>
        <p:txBody>
          <a:bodyPr wrap="square" lIns="0" tIns="0" rIns="0" bIns="0" rtlCol="0" anchor="ctr"/>
          <a:lstStyle/>
          <a:p>
            <a:pPr marL="0" indent="0">
              <a:buNone/>
            </a:pPr>
            <a:r>
              <a:rPr lang="en-US" sz="1800" b="1" dirty="0">
                <a:solidFill>
                  <a:srgbClr val="21313C"/>
                </a:solidFill>
                <a:latin typeface="Aptos" pitchFamily="34" charset="0"/>
                <a:ea typeface="Aptos" pitchFamily="34" charset="-122"/>
                <a:cs typeface="Aptos" pitchFamily="34" charset="-120"/>
              </a:rPr>
              <a:t>Our Lady of Fatima Special School</a:t>
            </a:r>
            <a:endParaRPr lang="en-US" sz="1800" dirty="0"/>
          </a:p>
        </p:txBody>
      </p:sp>
      <p:sp>
        <p:nvSpPr>
          <p:cNvPr id="6" name="Text 4"/>
          <p:cNvSpPr/>
          <p:nvPr/>
        </p:nvSpPr>
        <p:spPr>
          <a:xfrm>
            <a:off x="1143000" y="3493008"/>
            <a:ext cx="4389120" cy="274320"/>
          </a:xfrm>
          <a:prstGeom prst="rect">
            <a:avLst/>
          </a:prstGeom>
          <a:noFill/>
          <a:ln/>
        </p:spPr>
        <p:txBody>
          <a:bodyPr wrap="square" lIns="0" tIns="0" rIns="0" bIns="0" rtlCol="0" anchor="ctr"/>
          <a:lstStyle/>
          <a:p>
            <a:pPr marL="0" indent="0">
              <a:buNone/>
            </a:pPr>
            <a:endParaRPr lang="en-US" sz="1400" dirty="0"/>
          </a:p>
        </p:txBody>
      </p:sp>
      <p:sp>
        <p:nvSpPr>
          <p:cNvPr id="7" name="Text 5"/>
          <p:cNvSpPr/>
          <p:nvPr/>
        </p:nvSpPr>
        <p:spPr>
          <a:xfrm>
            <a:off x="1143000" y="4160520"/>
            <a:ext cx="5120640" cy="384048"/>
          </a:xfrm>
          <a:prstGeom prst="rect">
            <a:avLst/>
          </a:prstGeom>
          <a:noFill/>
          <a:ln/>
        </p:spPr>
        <p:txBody>
          <a:bodyPr wrap="square" lIns="0" tIns="0" rIns="0" bIns="0" rtlCol="0" anchor="ctr"/>
          <a:lstStyle/>
          <a:p>
            <a:pPr marL="0" indent="0">
              <a:buNone/>
            </a:pPr>
            <a:r>
              <a:rPr lang="en-US" sz="1600" b="1">
                <a:solidFill>
                  <a:srgbClr val="2E7D8A"/>
                </a:solidFill>
                <a:latin typeface="Aptos" pitchFamily="34" charset="0"/>
                <a:ea typeface="Aptos" pitchFamily="34" charset="-122"/>
                <a:cs typeface="Aptos" pitchFamily="34" charset="-120"/>
              </a:rPr>
              <a:t>Supporting inclusive learning environments for all students</a:t>
            </a:r>
            <a:endParaRPr lang="en-US" sz="1600"/>
          </a:p>
        </p:txBody>
      </p:sp>
      <p:sp>
        <p:nvSpPr>
          <p:cNvPr id="8" name="Shape 6"/>
          <p:cNvSpPr/>
          <p:nvPr/>
        </p:nvSpPr>
        <p:spPr>
          <a:xfrm>
            <a:off x="7635240" y="1600200"/>
            <a:ext cx="3063240" cy="3429000"/>
          </a:xfrm>
          <a:prstGeom prst="roundRect">
            <a:avLst>
              <a:gd name="adj" fmla="val 2388"/>
            </a:avLst>
          </a:prstGeom>
          <a:solidFill>
            <a:srgbClr val="EAF4F7"/>
          </a:solidFill>
          <a:ln w="12700">
            <a:solidFill>
              <a:srgbClr val="EAF4F7"/>
            </a:solidFill>
            <a:prstDash val="solid"/>
          </a:ln>
        </p:spPr>
        <p:txBody>
          <a:bodyPr/>
          <a:lstStyle/>
          <a:p>
            <a:endParaRPr lang="en-IE"/>
          </a:p>
        </p:txBody>
      </p:sp>
      <p:sp>
        <p:nvSpPr>
          <p:cNvPr id="9" name="Text 7"/>
          <p:cNvSpPr/>
          <p:nvPr/>
        </p:nvSpPr>
        <p:spPr>
          <a:xfrm>
            <a:off x="8001000" y="2057400"/>
            <a:ext cx="2468880" cy="731520"/>
          </a:xfrm>
          <a:prstGeom prst="rect">
            <a:avLst/>
          </a:prstGeom>
          <a:noFill/>
          <a:ln/>
        </p:spPr>
        <p:txBody>
          <a:bodyPr wrap="square" lIns="0" tIns="0" rIns="0" bIns="0" rtlCol="0" anchor="ctr"/>
          <a:lstStyle/>
          <a:p>
            <a:pPr marL="0" indent="0" algn="ctr">
              <a:buNone/>
            </a:pPr>
            <a:r>
              <a:rPr lang="en-US" sz="2200" b="1">
                <a:solidFill>
                  <a:srgbClr val="1F5A7A"/>
                </a:solidFill>
                <a:latin typeface="Aptos Display" pitchFamily="34" charset="0"/>
                <a:ea typeface="Aptos Display" pitchFamily="34" charset="-122"/>
                <a:cs typeface="Aptos Display" pitchFamily="34" charset="-120"/>
              </a:rPr>
              <a:t>Universal Design</a:t>
            </a:r>
            <a:endParaRPr lang="en-US" sz="2200"/>
          </a:p>
          <a:p>
            <a:pPr marL="0" indent="0" algn="ctr">
              <a:buNone/>
            </a:pPr>
            <a:r>
              <a:rPr lang="en-US" sz="2200" b="1">
                <a:solidFill>
                  <a:srgbClr val="1F5A7A"/>
                </a:solidFill>
                <a:latin typeface="Aptos Display" pitchFamily="34" charset="0"/>
                <a:ea typeface="Aptos Display" pitchFamily="34" charset="-122"/>
                <a:cs typeface="Aptos Display" pitchFamily="34" charset="-120"/>
              </a:rPr>
              <a:t>for Learning</a:t>
            </a:r>
            <a:endParaRPr lang="en-US" sz="2200"/>
          </a:p>
        </p:txBody>
      </p:sp>
      <p:sp>
        <p:nvSpPr>
          <p:cNvPr id="10" name="Text 8"/>
          <p:cNvSpPr/>
          <p:nvPr/>
        </p:nvSpPr>
        <p:spPr>
          <a:xfrm>
            <a:off x="7973568" y="3063240"/>
            <a:ext cx="2514600" cy="914400"/>
          </a:xfrm>
          <a:prstGeom prst="rect">
            <a:avLst/>
          </a:prstGeom>
          <a:noFill/>
          <a:ln/>
        </p:spPr>
        <p:txBody>
          <a:bodyPr wrap="square" lIns="635" tIns="635" rIns="635" bIns="635" rtlCol="0" anchor="ctr"/>
          <a:lstStyle/>
          <a:p>
            <a:pPr marL="0" indent="0" algn="ctr">
              <a:buNone/>
            </a:pPr>
            <a:r>
              <a:rPr lang="en-US" sz="1450">
                <a:solidFill>
                  <a:srgbClr val="21313C"/>
                </a:solidFill>
                <a:latin typeface="Aptos" pitchFamily="34" charset="0"/>
                <a:ea typeface="Aptos" pitchFamily="34" charset="-122"/>
                <a:cs typeface="Aptos" pitchFamily="34" charset="-120"/>
              </a:rPr>
              <a:t>Designing learning environments that remove barriers and support learner variability.</a:t>
            </a:r>
            <a:endParaRPr lang="en-US" sz="1450"/>
          </a:p>
        </p:txBody>
      </p:sp>
      <p:sp>
        <p:nvSpPr>
          <p:cNvPr id="11" name="Text 9"/>
          <p:cNvSpPr/>
          <p:nvPr/>
        </p:nvSpPr>
        <p:spPr>
          <a:xfrm>
            <a:off x="1143000" y="4892040"/>
            <a:ext cx="2011680" cy="256032"/>
          </a:xfrm>
          <a:prstGeom prst="rect">
            <a:avLst/>
          </a:prstGeom>
          <a:noFill/>
          <a:ln/>
        </p:spPr>
        <p:txBody>
          <a:bodyPr wrap="square" lIns="0" tIns="0" rIns="0" bIns="0" rtlCol="0" anchor="ctr"/>
          <a:lstStyle/>
          <a:p>
            <a:pPr marL="0" indent="0">
              <a:buNone/>
            </a:pPr>
            <a:r>
              <a:rPr lang="en-US" sz="1250">
                <a:solidFill>
                  <a:srgbClr val="5C6B74"/>
                </a:solidFill>
                <a:latin typeface="Aptos" pitchFamily="34" charset="0"/>
                <a:ea typeface="Aptos" pitchFamily="34" charset="-122"/>
                <a:cs typeface="Aptos" pitchFamily="34" charset="-120"/>
              </a:rPr>
              <a:t>Edward Lacey</a:t>
            </a:r>
            <a:endParaRPr lang="en-US" sz="125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40080" y="502920"/>
            <a:ext cx="8046720" cy="365760"/>
          </a:xfrm>
          <a:prstGeom prst="rect">
            <a:avLst/>
          </a:prstGeom>
          <a:noFill/>
          <a:ln/>
        </p:spPr>
        <p:txBody>
          <a:bodyPr wrap="square" lIns="0" tIns="0" rIns="0" bIns="0" rtlCol="0" anchor="ctr"/>
          <a:lstStyle/>
          <a:p>
            <a:pPr marL="0" indent="0">
              <a:buNone/>
            </a:pPr>
            <a:r>
              <a:rPr lang="en-US" sz="2400" b="1">
                <a:solidFill>
                  <a:srgbClr val="1F5A7A"/>
                </a:solidFill>
                <a:latin typeface="Aptos Display" pitchFamily="34" charset="0"/>
                <a:ea typeface="Aptos Display" pitchFamily="34" charset="-122"/>
                <a:cs typeface="Aptos Display" pitchFamily="34" charset="-120"/>
              </a:rPr>
              <a:t>What did we do and why?</a:t>
            </a:r>
            <a:endParaRPr lang="en-US" sz="2400"/>
          </a:p>
        </p:txBody>
      </p:sp>
      <p:sp>
        <p:nvSpPr>
          <p:cNvPr id="3" name="Text 1"/>
          <p:cNvSpPr/>
          <p:nvPr/>
        </p:nvSpPr>
        <p:spPr>
          <a:xfrm>
            <a:off x="658368" y="1078992"/>
            <a:ext cx="9692640" cy="310896"/>
          </a:xfrm>
          <a:prstGeom prst="rect">
            <a:avLst/>
          </a:prstGeom>
          <a:noFill/>
          <a:ln/>
        </p:spPr>
        <p:txBody>
          <a:bodyPr wrap="square" lIns="0" tIns="0" rIns="0" bIns="0" rtlCol="0" anchor="ctr"/>
          <a:lstStyle/>
          <a:p>
            <a:pPr marL="0" indent="0">
              <a:buNone/>
            </a:pPr>
            <a:r>
              <a:rPr lang="en-US" sz="1150">
                <a:solidFill>
                  <a:srgbClr val="5C6B74"/>
                </a:solidFill>
                <a:latin typeface="Aptos" pitchFamily="34" charset="0"/>
                <a:ea typeface="Aptos" pitchFamily="34" charset="-122"/>
                <a:cs typeface="Aptos" pitchFamily="34" charset="-120"/>
              </a:rPr>
              <a:t>Small practical steps to remove barriers to communication, participation and learning.</a:t>
            </a:r>
            <a:endParaRPr lang="en-US" sz="1150"/>
          </a:p>
        </p:txBody>
      </p:sp>
      <p:sp>
        <p:nvSpPr>
          <p:cNvPr id="4" name="Shape 2"/>
          <p:cNvSpPr/>
          <p:nvPr/>
        </p:nvSpPr>
        <p:spPr>
          <a:xfrm>
            <a:off x="9738360" y="548640"/>
            <a:ext cx="1783080" cy="384048"/>
          </a:xfrm>
          <a:prstGeom prst="roundRect">
            <a:avLst>
              <a:gd name="adj" fmla="val 19048"/>
            </a:avLst>
          </a:prstGeom>
          <a:solidFill>
            <a:srgbClr val="EAF4F7"/>
          </a:solidFill>
          <a:ln w="12700">
            <a:solidFill>
              <a:srgbClr val="EAF4F7"/>
            </a:solidFill>
            <a:prstDash val="solid"/>
          </a:ln>
          <a:effectLst>
            <a:outerShdw blurRad="12700" dist="6350" dir="2700000" algn="bl" rotWithShape="0">
              <a:srgbClr val="000000">
                <a:alpha val="8000"/>
              </a:srgbClr>
            </a:outerShdw>
          </a:effectLst>
        </p:spPr>
        <p:txBody>
          <a:bodyPr/>
          <a:lstStyle/>
          <a:p>
            <a:endParaRPr lang="en-IE"/>
          </a:p>
        </p:txBody>
      </p:sp>
      <p:sp>
        <p:nvSpPr>
          <p:cNvPr id="5" name="Text 3"/>
          <p:cNvSpPr/>
          <p:nvPr/>
        </p:nvSpPr>
        <p:spPr>
          <a:xfrm>
            <a:off x="9857232" y="621792"/>
            <a:ext cx="1536192" cy="164592"/>
          </a:xfrm>
          <a:prstGeom prst="rect">
            <a:avLst/>
          </a:prstGeom>
          <a:noFill/>
          <a:ln/>
        </p:spPr>
        <p:txBody>
          <a:bodyPr wrap="square" lIns="0" tIns="0" rIns="0" bIns="0" rtlCol="0" anchor="ctr"/>
          <a:lstStyle/>
          <a:p>
            <a:pPr marL="0" indent="0" algn="ctr">
              <a:buNone/>
            </a:pPr>
            <a:r>
              <a:rPr lang="en-US" sz="1000" b="1">
                <a:solidFill>
                  <a:srgbClr val="2E7D8A"/>
                </a:solidFill>
                <a:latin typeface="Aptos" pitchFamily="34" charset="0"/>
                <a:ea typeface="Aptos" pitchFamily="34" charset="-122"/>
                <a:cs typeface="Aptos" pitchFamily="34" charset="-120"/>
              </a:rPr>
              <a:t>Action</a:t>
            </a:r>
            <a:endParaRPr lang="en-US" sz="1000"/>
          </a:p>
        </p:txBody>
      </p:sp>
      <p:sp>
        <p:nvSpPr>
          <p:cNvPr id="6" name="Shape 4"/>
          <p:cNvSpPr/>
          <p:nvPr/>
        </p:nvSpPr>
        <p:spPr>
          <a:xfrm>
            <a:off x="658368" y="1508760"/>
            <a:ext cx="6720840" cy="4526280"/>
          </a:xfrm>
          <a:prstGeom prst="roundRect">
            <a:avLst>
              <a:gd name="adj" fmla="val 1212"/>
            </a:avLst>
          </a:prstGeom>
          <a:solidFill>
            <a:srgbClr val="FFFFFF"/>
          </a:solidFill>
          <a:ln w="12700">
            <a:solidFill>
              <a:srgbClr val="DDE7EE"/>
            </a:solidFill>
            <a:prstDash val="solid"/>
          </a:ln>
          <a:effectLst>
            <a:outerShdw blurRad="12700" dist="6350" dir="2700000" algn="bl" rotWithShape="0">
              <a:srgbClr val="000000">
                <a:alpha val="12000"/>
              </a:srgbClr>
            </a:outerShdw>
          </a:effectLst>
        </p:spPr>
        <p:txBody>
          <a:bodyPr/>
          <a:lstStyle/>
          <a:p>
            <a:endParaRPr lang="en-IE"/>
          </a:p>
        </p:txBody>
      </p:sp>
      <p:sp>
        <p:nvSpPr>
          <p:cNvPr id="7" name="Shape 5"/>
          <p:cNvSpPr/>
          <p:nvPr/>
        </p:nvSpPr>
        <p:spPr>
          <a:xfrm>
            <a:off x="914400" y="1915668"/>
            <a:ext cx="109728" cy="109728"/>
          </a:xfrm>
          <a:prstGeom prst="ellipse">
            <a:avLst/>
          </a:prstGeom>
          <a:solidFill>
            <a:srgbClr val="1F5A7A"/>
          </a:solidFill>
          <a:ln w="12700">
            <a:solidFill>
              <a:srgbClr val="1F5A7A"/>
            </a:solidFill>
            <a:prstDash val="solid"/>
          </a:ln>
        </p:spPr>
        <p:txBody>
          <a:bodyPr/>
          <a:lstStyle/>
          <a:p>
            <a:endParaRPr lang="en-IE"/>
          </a:p>
        </p:txBody>
      </p:sp>
      <p:sp>
        <p:nvSpPr>
          <p:cNvPr id="8" name="Text 6"/>
          <p:cNvSpPr/>
          <p:nvPr/>
        </p:nvSpPr>
        <p:spPr>
          <a:xfrm>
            <a:off x="1115568" y="1810512"/>
            <a:ext cx="6035040" cy="292608"/>
          </a:xfrm>
          <a:prstGeom prst="rect">
            <a:avLst/>
          </a:prstGeom>
          <a:noFill/>
          <a:ln/>
        </p:spPr>
        <p:txBody>
          <a:bodyPr wrap="square" lIns="0" tIns="0" rIns="0" bIns="0" rtlCol="0" anchor="ctr"/>
          <a:lstStyle/>
          <a:p>
            <a:pPr marL="0" indent="0">
              <a:buNone/>
            </a:pPr>
            <a:r>
              <a:rPr lang="en-US" sz="1720">
                <a:solidFill>
                  <a:srgbClr val="21313C"/>
                </a:solidFill>
                <a:latin typeface="Aptos" pitchFamily="34" charset="0"/>
                <a:ea typeface="Aptos" pitchFamily="34" charset="-122"/>
                <a:cs typeface="Aptos" pitchFamily="34" charset="-120"/>
              </a:rPr>
              <a:t>Staff attended UDL training</a:t>
            </a:r>
            <a:endParaRPr lang="en-US" sz="1720"/>
          </a:p>
        </p:txBody>
      </p:sp>
      <p:sp>
        <p:nvSpPr>
          <p:cNvPr id="9" name="Shape 7"/>
          <p:cNvSpPr/>
          <p:nvPr/>
        </p:nvSpPr>
        <p:spPr>
          <a:xfrm>
            <a:off x="914400" y="2482596"/>
            <a:ext cx="109728" cy="109728"/>
          </a:xfrm>
          <a:prstGeom prst="ellipse">
            <a:avLst/>
          </a:prstGeom>
          <a:solidFill>
            <a:srgbClr val="1F5A7A"/>
          </a:solidFill>
          <a:ln w="12700">
            <a:solidFill>
              <a:srgbClr val="1F5A7A"/>
            </a:solidFill>
            <a:prstDash val="solid"/>
          </a:ln>
        </p:spPr>
        <p:txBody>
          <a:bodyPr/>
          <a:lstStyle/>
          <a:p>
            <a:endParaRPr lang="en-IE"/>
          </a:p>
        </p:txBody>
      </p:sp>
      <p:sp>
        <p:nvSpPr>
          <p:cNvPr id="10" name="Text 8"/>
          <p:cNvSpPr/>
          <p:nvPr/>
        </p:nvSpPr>
        <p:spPr>
          <a:xfrm>
            <a:off x="1115568" y="2377440"/>
            <a:ext cx="6035040" cy="292608"/>
          </a:xfrm>
          <a:prstGeom prst="rect">
            <a:avLst/>
          </a:prstGeom>
          <a:noFill/>
          <a:ln/>
        </p:spPr>
        <p:txBody>
          <a:bodyPr wrap="square" lIns="0" tIns="0" rIns="0" bIns="0" rtlCol="0" anchor="ctr"/>
          <a:lstStyle/>
          <a:p>
            <a:pPr marL="0" indent="0">
              <a:buNone/>
            </a:pPr>
            <a:r>
              <a:rPr lang="en-US" sz="1720">
                <a:solidFill>
                  <a:srgbClr val="21313C"/>
                </a:solidFill>
                <a:latin typeface="Aptos" pitchFamily="34" charset="0"/>
                <a:ea typeface="Aptos" pitchFamily="34" charset="-122"/>
                <a:cs typeface="Aptos" pitchFamily="34" charset="-120"/>
              </a:rPr>
              <a:t>Reflected on current teaching practice</a:t>
            </a:r>
            <a:endParaRPr lang="en-US" sz="1720"/>
          </a:p>
        </p:txBody>
      </p:sp>
      <p:sp>
        <p:nvSpPr>
          <p:cNvPr id="11" name="Shape 9"/>
          <p:cNvSpPr/>
          <p:nvPr/>
        </p:nvSpPr>
        <p:spPr>
          <a:xfrm>
            <a:off x="914400" y="3049524"/>
            <a:ext cx="109728" cy="109728"/>
          </a:xfrm>
          <a:prstGeom prst="ellipse">
            <a:avLst/>
          </a:prstGeom>
          <a:solidFill>
            <a:srgbClr val="1F5A7A"/>
          </a:solidFill>
          <a:ln w="12700">
            <a:solidFill>
              <a:srgbClr val="1F5A7A"/>
            </a:solidFill>
            <a:prstDash val="solid"/>
          </a:ln>
        </p:spPr>
        <p:txBody>
          <a:bodyPr/>
          <a:lstStyle/>
          <a:p>
            <a:endParaRPr lang="en-IE"/>
          </a:p>
        </p:txBody>
      </p:sp>
      <p:sp>
        <p:nvSpPr>
          <p:cNvPr id="12" name="Text 10"/>
          <p:cNvSpPr/>
          <p:nvPr/>
        </p:nvSpPr>
        <p:spPr>
          <a:xfrm>
            <a:off x="1115568" y="2944368"/>
            <a:ext cx="6035040" cy="292608"/>
          </a:xfrm>
          <a:prstGeom prst="rect">
            <a:avLst/>
          </a:prstGeom>
          <a:noFill/>
          <a:ln/>
        </p:spPr>
        <p:txBody>
          <a:bodyPr wrap="square" lIns="0" tIns="0" rIns="0" bIns="0" rtlCol="0" anchor="ctr"/>
          <a:lstStyle/>
          <a:p>
            <a:pPr marL="0" indent="0">
              <a:buNone/>
            </a:pPr>
            <a:r>
              <a:rPr lang="en-US" sz="1720">
                <a:solidFill>
                  <a:srgbClr val="21313C"/>
                </a:solidFill>
                <a:latin typeface="Aptos" pitchFamily="34" charset="0"/>
                <a:ea typeface="Aptos" pitchFamily="34" charset="-122"/>
                <a:cs typeface="Aptos" pitchFamily="34" charset="-120"/>
              </a:rPr>
              <a:t>Increased choice in learning activities</a:t>
            </a:r>
            <a:endParaRPr lang="en-US" sz="1720"/>
          </a:p>
        </p:txBody>
      </p:sp>
      <p:sp>
        <p:nvSpPr>
          <p:cNvPr id="13" name="Shape 11"/>
          <p:cNvSpPr/>
          <p:nvPr/>
        </p:nvSpPr>
        <p:spPr>
          <a:xfrm>
            <a:off x="914400" y="3616452"/>
            <a:ext cx="109728" cy="109728"/>
          </a:xfrm>
          <a:prstGeom prst="ellipse">
            <a:avLst/>
          </a:prstGeom>
          <a:solidFill>
            <a:srgbClr val="1F5A7A"/>
          </a:solidFill>
          <a:ln w="12700">
            <a:solidFill>
              <a:srgbClr val="1F5A7A"/>
            </a:solidFill>
            <a:prstDash val="solid"/>
          </a:ln>
        </p:spPr>
        <p:txBody>
          <a:bodyPr/>
          <a:lstStyle/>
          <a:p>
            <a:endParaRPr lang="en-IE"/>
          </a:p>
        </p:txBody>
      </p:sp>
      <p:sp>
        <p:nvSpPr>
          <p:cNvPr id="14" name="Text 12"/>
          <p:cNvSpPr/>
          <p:nvPr/>
        </p:nvSpPr>
        <p:spPr>
          <a:xfrm>
            <a:off x="1115568" y="3511296"/>
            <a:ext cx="6035040" cy="292608"/>
          </a:xfrm>
          <a:prstGeom prst="rect">
            <a:avLst/>
          </a:prstGeom>
          <a:noFill/>
          <a:ln/>
        </p:spPr>
        <p:txBody>
          <a:bodyPr wrap="square" lIns="0" tIns="0" rIns="0" bIns="0" rtlCol="0" anchor="ctr"/>
          <a:lstStyle/>
          <a:p>
            <a:pPr marL="0" indent="0">
              <a:buNone/>
            </a:pPr>
            <a:r>
              <a:rPr lang="en-US" sz="1720">
                <a:solidFill>
                  <a:srgbClr val="21313C"/>
                </a:solidFill>
                <a:latin typeface="Aptos" pitchFamily="34" charset="0"/>
                <a:ea typeface="Aptos" pitchFamily="34" charset="-122"/>
                <a:cs typeface="Aptos" pitchFamily="34" charset="-120"/>
              </a:rPr>
              <a:t>Used more visual supports and technology</a:t>
            </a:r>
            <a:endParaRPr lang="en-US" sz="1720"/>
          </a:p>
        </p:txBody>
      </p:sp>
      <p:sp>
        <p:nvSpPr>
          <p:cNvPr id="15" name="Shape 13"/>
          <p:cNvSpPr/>
          <p:nvPr/>
        </p:nvSpPr>
        <p:spPr>
          <a:xfrm>
            <a:off x="914400" y="4183380"/>
            <a:ext cx="109728" cy="109728"/>
          </a:xfrm>
          <a:prstGeom prst="ellipse">
            <a:avLst/>
          </a:prstGeom>
          <a:solidFill>
            <a:srgbClr val="1F5A7A"/>
          </a:solidFill>
          <a:ln w="12700">
            <a:solidFill>
              <a:srgbClr val="1F5A7A"/>
            </a:solidFill>
            <a:prstDash val="solid"/>
          </a:ln>
        </p:spPr>
        <p:txBody>
          <a:bodyPr/>
          <a:lstStyle/>
          <a:p>
            <a:endParaRPr lang="en-IE"/>
          </a:p>
        </p:txBody>
      </p:sp>
      <p:sp>
        <p:nvSpPr>
          <p:cNvPr id="16" name="Text 14"/>
          <p:cNvSpPr/>
          <p:nvPr/>
        </p:nvSpPr>
        <p:spPr>
          <a:xfrm>
            <a:off x="1115568" y="4078224"/>
            <a:ext cx="6035040" cy="292608"/>
          </a:xfrm>
          <a:prstGeom prst="rect">
            <a:avLst/>
          </a:prstGeom>
          <a:noFill/>
          <a:ln/>
        </p:spPr>
        <p:txBody>
          <a:bodyPr wrap="square" lIns="0" tIns="0" rIns="0" bIns="0" rtlCol="0" anchor="ctr"/>
          <a:lstStyle/>
          <a:p>
            <a:pPr marL="0" indent="0">
              <a:buNone/>
            </a:pPr>
            <a:r>
              <a:rPr lang="en-US" sz="1720">
                <a:solidFill>
                  <a:srgbClr val="21313C"/>
                </a:solidFill>
                <a:latin typeface="Aptos" pitchFamily="34" charset="0"/>
                <a:ea typeface="Aptos" pitchFamily="34" charset="-122"/>
                <a:cs typeface="Aptos" pitchFamily="34" charset="-120"/>
              </a:rPr>
              <a:t>Created UDL-inspired visuals around the school</a:t>
            </a:r>
            <a:endParaRPr lang="en-US" sz="1720"/>
          </a:p>
        </p:txBody>
      </p:sp>
      <p:sp>
        <p:nvSpPr>
          <p:cNvPr id="17" name="Shape 15"/>
          <p:cNvSpPr/>
          <p:nvPr/>
        </p:nvSpPr>
        <p:spPr>
          <a:xfrm>
            <a:off x="914400" y="4750308"/>
            <a:ext cx="109728" cy="109728"/>
          </a:xfrm>
          <a:prstGeom prst="ellipse">
            <a:avLst/>
          </a:prstGeom>
          <a:solidFill>
            <a:srgbClr val="1F5A7A"/>
          </a:solidFill>
          <a:ln w="12700">
            <a:solidFill>
              <a:srgbClr val="1F5A7A"/>
            </a:solidFill>
            <a:prstDash val="solid"/>
          </a:ln>
        </p:spPr>
        <p:txBody>
          <a:bodyPr/>
          <a:lstStyle/>
          <a:p>
            <a:endParaRPr lang="en-IE"/>
          </a:p>
        </p:txBody>
      </p:sp>
      <p:sp>
        <p:nvSpPr>
          <p:cNvPr id="18" name="Text 16"/>
          <p:cNvSpPr/>
          <p:nvPr/>
        </p:nvSpPr>
        <p:spPr>
          <a:xfrm>
            <a:off x="1115568" y="4645152"/>
            <a:ext cx="6035040" cy="292608"/>
          </a:xfrm>
          <a:prstGeom prst="rect">
            <a:avLst/>
          </a:prstGeom>
          <a:noFill/>
          <a:ln/>
        </p:spPr>
        <p:txBody>
          <a:bodyPr wrap="square" lIns="0" tIns="0" rIns="0" bIns="0" rtlCol="0" anchor="ctr"/>
          <a:lstStyle/>
          <a:p>
            <a:pPr marL="0" indent="0">
              <a:buNone/>
            </a:pPr>
            <a:r>
              <a:rPr lang="en-US" sz="1720">
                <a:solidFill>
                  <a:srgbClr val="21313C"/>
                </a:solidFill>
                <a:latin typeface="Aptos" pitchFamily="34" charset="0"/>
                <a:ea typeface="Aptos" pitchFamily="34" charset="-122"/>
                <a:cs typeface="Aptos" pitchFamily="34" charset="-120"/>
              </a:rPr>
              <a:t>Introduced a playground communication board</a:t>
            </a:r>
            <a:endParaRPr lang="en-US" sz="1720"/>
          </a:p>
        </p:txBody>
      </p:sp>
      <p:sp>
        <p:nvSpPr>
          <p:cNvPr id="19" name="Shape 17"/>
          <p:cNvSpPr/>
          <p:nvPr/>
        </p:nvSpPr>
        <p:spPr>
          <a:xfrm>
            <a:off x="7726680" y="1508760"/>
            <a:ext cx="3520440" cy="4526280"/>
          </a:xfrm>
          <a:prstGeom prst="roundRect">
            <a:avLst>
              <a:gd name="adj" fmla="val 1558"/>
            </a:avLst>
          </a:prstGeom>
          <a:solidFill>
            <a:srgbClr val="EAF4F7"/>
          </a:solidFill>
          <a:ln w="12700">
            <a:solidFill>
              <a:srgbClr val="EAF4F7"/>
            </a:solidFill>
            <a:prstDash val="solid"/>
          </a:ln>
        </p:spPr>
        <p:txBody>
          <a:bodyPr/>
          <a:lstStyle/>
          <a:p>
            <a:endParaRPr lang="en-IE"/>
          </a:p>
        </p:txBody>
      </p:sp>
      <p:sp>
        <p:nvSpPr>
          <p:cNvPr id="20" name="Text 18"/>
          <p:cNvSpPr/>
          <p:nvPr/>
        </p:nvSpPr>
        <p:spPr>
          <a:xfrm>
            <a:off x="8001000" y="1874520"/>
            <a:ext cx="1097280" cy="274320"/>
          </a:xfrm>
          <a:prstGeom prst="rect">
            <a:avLst/>
          </a:prstGeom>
          <a:noFill/>
          <a:ln/>
        </p:spPr>
        <p:txBody>
          <a:bodyPr wrap="square" lIns="0" tIns="0" rIns="0" bIns="0" rtlCol="0" anchor="ctr"/>
          <a:lstStyle/>
          <a:p>
            <a:pPr marL="0" indent="0">
              <a:buNone/>
            </a:pPr>
            <a:r>
              <a:rPr lang="en-US" sz="2000" b="1">
                <a:solidFill>
                  <a:srgbClr val="1F5A7A"/>
                </a:solidFill>
                <a:latin typeface="Aptos Display" pitchFamily="34" charset="0"/>
                <a:ea typeface="Aptos Display" pitchFamily="34" charset="-122"/>
                <a:cs typeface="Aptos Display" pitchFamily="34" charset="-120"/>
              </a:rPr>
              <a:t>Why?</a:t>
            </a:r>
            <a:endParaRPr lang="en-US" sz="2000"/>
          </a:p>
        </p:txBody>
      </p:sp>
      <p:sp>
        <p:nvSpPr>
          <p:cNvPr id="21" name="Text 19"/>
          <p:cNvSpPr/>
          <p:nvPr/>
        </p:nvSpPr>
        <p:spPr>
          <a:xfrm>
            <a:off x="8001000" y="2331720"/>
            <a:ext cx="2697480" cy="1005840"/>
          </a:xfrm>
          <a:prstGeom prst="rect">
            <a:avLst/>
          </a:prstGeom>
          <a:noFill/>
          <a:ln/>
        </p:spPr>
        <p:txBody>
          <a:bodyPr wrap="square" lIns="254" tIns="254" rIns="254" bIns="254" rtlCol="0" anchor="ctr"/>
          <a:lstStyle/>
          <a:p>
            <a:pPr marL="0" indent="0">
              <a:buNone/>
            </a:pPr>
            <a:r>
              <a:rPr lang="en-US" sz="1800" b="1">
                <a:solidFill>
                  <a:srgbClr val="21313C"/>
                </a:solidFill>
                <a:latin typeface="Aptos" pitchFamily="34" charset="0"/>
                <a:ea typeface="Aptos" pitchFamily="34" charset="-122"/>
                <a:cs typeface="Aptos" pitchFamily="34" charset="-120"/>
              </a:rPr>
              <a:t>To remove barriers to communication, participation and learning.</a:t>
            </a:r>
            <a:endParaRPr lang="en-US" sz="1800"/>
          </a:p>
        </p:txBody>
      </p:sp>
      <p:sp>
        <p:nvSpPr>
          <p:cNvPr id="22" name="Text 20"/>
          <p:cNvSpPr/>
          <p:nvPr/>
        </p:nvSpPr>
        <p:spPr>
          <a:xfrm>
            <a:off x="8001000" y="3675888"/>
            <a:ext cx="2697480" cy="1097280"/>
          </a:xfrm>
          <a:prstGeom prst="rect">
            <a:avLst/>
          </a:prstGeom>
          <a:noFill/>
          <a:ln/>
        </p:spPr>
        <p:txBody>
          <a:bodyPr wrap="square" lIns="381" tIns="381" rIns="381" bIns="381" rtlCol="0" anchor="ctr"/>
          <a:lstStyle/>
          <a:p>
            <a:pPr marL="0" indent="0">
              <a:buNone/>
            </a:pPr>
            <a:r>
              <a:rPr lang="en-US" sz="1350">
                <a:solidFill>
                  <a:srgbClr val="5C6B74"/>
                </a:solidFill>
                <a:latin typeface="Aptos" pitchFamily="34" charset="0"/>
                <a:ea typeface="Aptos" pitchFamily="34" charset="-122"/>
                <a:cs typeface="Aptos" pitchFamily="34" charset="-120"/>
              </a:rPr>
              <a:t>Examples included visual posters and a playground board that support student voice during less structured times.</a:t>
            </a:r>
            <a:endParaRPr lang="en-US" sz="135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40080" y="502920"/>
            <a:ext cx="8046720" cy="365760"/>
          </a:xfrm>
          <a:prstGeom prst="rect">
            <a:avLst/>
          </a:prstGeom>
          <a:noFill/>
          <a:ln/>
        </p:spPr>
        <p:txBody>
          <a:bodyPr wrap="square" lIns="0" tIns="0" rIns="0" bIns="0" rtlCol="0" anchor="ctr"/>
          <a:lstStyle/>
          <a:p>
            <a:pPr marL="0" indent="0">
              <a:buNone/>
            </a:pPr>
            <a:r>
              <a:rPr lang="en-US" sz="2400" b="1">
                <a:solidFill>
                  <a:srgbClr val="1F5A7A"/>
                </a:solidFill>
                <a:latin typeface="Aptos Display" pitchFamily="34" charset="0"/>
                <a:ea typeface="Aptos Display" pitchFamily="34" charset="-122"/>
                <a:cs typeface="Aptos Display" pitchFamily="34" charset="-120"/>
              </a:rPr>
              <a:t>Strengths and barriers</a:t>
            </a:r>
            <a:endParaRPr lang="en-US" sz="2400"/>
          </a:p>
        </p:txBody>
      </p:sp>
      <p:sp>
        <p:nvSpPr>
          <p:cNvPr id="3" name="Text 1"/>
          <p:cNvSpPr/>
          <p:nvPr/>
        </p:nvSpPr>
        <p:spPr>
          <a:xfrm>
            <a:off x="658368" y="1078992"/>
            <a:ext cx="9692640" cy="310896"/>
          </a:xfrm>
          <a:prstGeom prst="rect">
            <a:avLst/>
          </a:prstGeom>
          <a:noFill/>
          <a:ln/>
        </p:spPr>
        <p:txBody>
          <a:bodyPr wrap="square" lIns="0" tIns="0" rIns="0" bIns="0" rtlCol="0" anchor="ctr"/>
          <a:lstStyle/>
          <a:p>
            <a:pPr marL="0" indent="0">
              <a:buNone/>
            </a:pPr>
            <a:r>
              <a:rPr lang="en-US" sz="1150">
                <a:solidFill>
                  <a:srgbClr val="5C6B74"/>
                </a:solidFill>
                <a:latin typeface="Aptos" pitchFamily="34" charset="0"/>
                <a:ea typeface="Aptos" pitchFamily="34" charset="-122"/>
                <a:cs typeface="Aptos" pitchFamily="34" charset="-120"/>
              </a:rPr>
              <a:t>What is already working well and what still needs to be developed.</a:t>
            </a:r>
            <a:endParaRPr lang="en-US" sz="1150"/>
          </a:p>
        </p:txBody>
      </p:sp>
      <p:sp>
        <p:nvSpPr>
          <p:cNvPr id="4" name="Shape 2"/>
          <p:cNvSpPr/>
          <p:nvPr/>
        </p:nvSpPr>
        <p:spPr>
          <a:xfrm>
            <a:off x="9738360" y="548640"/>
            <a:ext cx="1783080" cy="384048"/>
          </a:xfrm>
          <a:prstGeom prst="roundRect">
            <a:avLst>
              <a:gd name="adj" fmla="val 19048"/>
            </a:avLst>
          </a:prstGeom>
          <a:solidFill>
            <a:srgbClr val="EAF4F7"/>
          </a:solidFill>
          <a:ln w="12700">
            <a:solidFill>
              <a:srgbClr val="EAF4F7"/>
            </a:solidFill>
            <a:prstDash val="solid"/>
          </a:ln>
          <a:effectLst>
            <a:outerShdw blurRad="12700" dist="6350" dir="2700000" algn="bl" rotWithShape="0">
              <a:srgbClr val="000000">
                <a:alpha val="8000"/>
              </a:srgbClr>
            </a:outerShdw>
          </a:effectLst>
        </p:spPr>
        <p:txBody>
          <a:bodyPr/>
          <a:lstStyle/>
          <a:p>
            <a:endParaRPr lang="en-IE"/>
          </a:p>
        </p:txBody>
      </p:sp>
      <p:sp>
        <p:nvSpPr>
          <p:cNvPr id="5" name="Text 3"/>
          <p:cNvSpPr/>
          <p:nvPr/>
        </p:nvSpPr>
        <p:spPr>
          <a:xfrm>
            <a:off x="9857232" y="621792"/>
            <a:ext cx="1536192" cy="164592"/>
          </a:xfrm>
          <a:prstGeom prst="rect">
            <a:avLst/>
          </a:prstGeom>
          <a:noFill/>
          <a:ln/>
        </p:spPr>
        <p:txBody>
          <a:bodyPr wrap="square" lIns="0" tIns="0" rIns="0" bIns="0" rtlCol="0" anchor="ctr"/>
          <a:lstStyle/>
          <a:p>
            <a:pPr marL="0" indent="0" algn="ctr">
              <a:buNone/>
            </a:pPr>
            <a:r>
              <a:rPr lang="en-US" sz="1000" b="1">
                <a:solidFill>
                  <a:srgbClr val="2E7D8A"/>
                </a:solidFill>
                <a:latin typeface="Aptos" pitchFamily="34" charset="0"/>
                <a:ea typeface="Aptos" pitchFamily="34" charset="-122"/>
                <a:cs typeface="Aptos" pitchFamily="34" charset="-120"/>
              </a:rPr>
              <a:t>Reflection</a:t>
            </a:r>
            <a:endParaRPr lang="en-US" sz="1000"/>
          </a:p>
        </p:txBody>
      </p:sp>
      <p:sp>
        <p:nvSpPr>
          <p:cNvPr id="6" name="Shape 4"/>
          <p:cNvSpPr/>
          <p:nvPr/>
        </p:nvSpPr>
        <p:spPr>
          <a:xfrm>
            <a:off x="658368" y="1536192"/>
            <a:ext cx="5303520" cy="4343400"/>
          </a:xfrm>
          <a:prstGeom prst="roundRect">
            <a:avLst>
              <a:gd name="adj" fmla="val 1263"/>
            </a:avLst>
          </a:prstGeom>
          <a:solidFill>
            <a:srgbClr val="FFFFFF"/>
          </a:solidFill>
          <a:ln w="12700">
            <a:solidFill>
              <a:srgbClr val="DDE7EE"/>
            </a:solidFill>
            <a:prstDash val="solid"/>
          </a:ln>
          <a:effectLst>
            <a:outerShdw blurRad="12700" dist="6350" dir="2700000" algn="bl" rotWithShape="0">
              <a:srgbClr val="000000">
                <a:alpha val="12000"/>
              </a:srgbClr>
            </a:outerShdw>
          </a:effectLst>
        </p:spPr>
        <p:txBody>
          <a:bodyPr/>
          <a:lstStyle/>
          <a:p>
            <a:endParaRPr lang="en-IE"/>
          </a:p>
        </p:txBody>
      </p:sp>
      <p:sp>
        <p:nvSpPr>
          <p:cNvPr id="7" name="Text 5"/>
          <p:cNvSpPr/>
          <p:nvPr/>
        </p:nvSpPr>
        <p:spPr>
          <a:xfrm>
            <a:off x="914400" y="1810512"/>
            <a:ext cx="2011680" cy="274320"/>
          </a:xfrm>
          <a:prstGeom prst="rect">
            <a:avLst/>
          </a:prstGeom>
          <a:noFill/>
          <a:ln/>
        </p:spPr>
        <p:txBody>
          <a:bodyPr wrap="square" lIns="0" tIns="0" rIns="0" bIns="0" rtlCol="0" anchor="ctr"/>
          <a:lstStyle/>
          <a:p>
            <a:pPr marL="0" indent="0">
              <a:buNone/>
            </a:pPr>
            <a:r>
              <a:rPr lang="en-US" sz="2000" b="1">
                <a:solidFill>
                  <a:srgbClr val="2D6A4F"/>
                </a:solidFill>
                <a:latin typeface="Aptos Display" pitchFamily="34" charset="0"/>
                <a:ea typeface="Aptos Display" pitchFamily="34" charset="-122"/>
                <a:cs typeface="Aptos Display" pitchFamily="34" charset="-120"/>
              </a:rPr>
              <a:t>Strengths</a:t>
            </a:r>
            <a:endParaRPr lang="en-US" sz="2000"/>
          </a:p>
        </p:txBody>
      </p:sp>
      <p:sp>
        <p:nvSpPr>
          <p:cNvPr id="8" name="Shape 6"/>
          <p:cNvSpPr/>
          <p:nvPr/>
        </p:nvSpPr>
        <p:spPr>
          <a:xfrm>
            <a:off x="932688" y="2409444"/>
            <a:ext cx="109728" cy="109728"/>
          </a:xfrm>
          <a:prstGeom prst="ellipse">
            <a:avLst/>
          </a:prstGeom>
          <a:solidFill>
            <a:srgbClr val="2D6A4F"/>
          </a:solidFill>
          <a:ln w="12700">
            <a:solidFill>
              <a:srgbClr val="2D6A4F"/>
            </a:solidFill>
            <a:prstDash val="solid"/>
          </a:ln>
        </p:spPr>
        <p:txBody>
          <a:bodyPr/>
          <a:lstStyle/>
          <a:p>
            <a:endParaRPr lang="en-IE"/>
          </a:p>
        </p:txBody>
      </p:sp>
      <p:sp>
        <p:nvSpPr>
          <p:cNvPr id="9" name="Text 7"/>
          <p:cNvSpPr/>
          <p:nvPr/>
        </p:nvSpPr>
        <p:spPr>
          <a:xfrm>
            <a:off x="1133856" y="2304288"/>
            <a:ext cx="448056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Inclusive ethos in the school</a:t>
            </a:r>
            <a:endParaRPr lang="en-US" sz="1800"/>
          </a:p>
        </p:txBody>
      </p:sp>
      <p:sp>
        <p:nvSpPr>
          <p:cNvPr id="10" name="Shape 8"/>
          <p:cNvSpPr/>
          <p:nvPr/>
        </p:nvSpPr>
        <p:spPr>
          <a:xfrm>
            <a:off x="932688" y="3159252"/>
            <a:ext cx="109728" cy="109728"/>
          </a:xfrm>
          <a:prstGeom prst="ellipse">
            <a:avLst/>
          </a:prstGeom>
          <a:solidFill>
            <a:srgbClr val="2D6A4F"/>
          </a:solidFill>
          <a:ln w="12700">
            <a:solidFill>
              <a:srgbClr val="2D6A4F"/>
            </a:solidFill>
            <a:prstDash val="solid"/>
          </a:ln>
        </p:spPr>
        <p:txBody>
          <a:bodyPr/>
          <a:lstStyle/>
          <a:p>
            <a:endParaRPr lang="en-IE"/>
          </a:p>
        </p:txBody>
      </p:sp>
      <p:sp>
        <p:nvSpPr>
          <p:cNvPr id="11" name="Text 9"/>
          <p:cNvSpPr/>
          <p:nvPr/>
        </p:nvSpPr>
        <p:spPr>
          <a:xfrm>
            <a:off x="1133856" y="3054096"/>
            <a:ext cx="448056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Strong staff collaboration</a:t>
            </a:r>
            <a:endParaRPr lang="en-US" sz="1800"/>
          </a:p>
        </p:txBody>
      </p:sp>
      <p:sp>
        <p:nvSpPr>
          <p:cNvPr id="12" name="Shape 10"/>
          <p:cNvSpPr/>
          <p:nvPr/>
        </p:nvSpPr>
        <p:spPr>
          <a:xfrm>
            <a:off x="932688" y="3909060"/>
            <a:ext cx="109728" cy="109728"/>
          </a:xfrm>
          <a:prstGeom prst="ellipse">
            <a:avLst/>
          </a:prstGeom>
          <a:solidFill>
            <a:srgbClr val="2D6A4F"/>
          </a:solidFill>
          <a:ln w="12700">
            <a:solidFill>
              <a:srgbClr val="2D6A4F"/>
            </a:solidFill>
            <a:prstDash val="solid"/>
          </a:ln>
        </p:spPr>
        <p:txBody>
          <a:bodyPr/>
          <a:lstStyle/>
          <a:p>
            <a:endParaRPr lang="en-IE"/>
          </a:p>
        </p:txBody>
      </p:sp>
      <p:sp>
        <p:nvSpPr>
          <p:cNvPr id="13" name="Text 11"/>
          <p:cNvSpPr/>
          <p:nvPr/>
        </p:nvSpPr>
        <p:spPr>
          <a:xfrm>
            <a:off x="1133856" y="3803904"/>
            <a:ext cx="448056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Existing good inclusive practice</a:t>
            </a:r>
            <a:endParaRPr lang="en-US" sz="1800"/>
          </a:p>
        </p:txBody>
      </p:sp>
      <p:sp>
        <p:nvSpPr>
          <p:cNvPr id="14" name="Shape 12"/>
          <p:cNvSpPr/>
          <p:nvPr/>
        </p:nvSpPr>
        <p:spPr>
          <a:xfrm>
            <a:off x="932688" y="4658868"/>
            <a:ext cx="109728" cy="109728"/>
          </a:xfrm>
          <a:prstGeom prst="ellipse">
            <a:avLst/>
          </a:prstGeom>
          <a:solidFill>
            <a:srgbClr val="2D6A4F"/>
          </a:solidFill>
          <a:ln w="12700">
            <a:solidFill>
              <a:srgbClr val="2D6A4F"/>
            </a:solidFill>
            <a:prstDash val="solid"/>
          </a:ln>
        </p:spPr>
        <p:txBody>
          <a:bodyPr/>
          <a:lstStyle/>
          <a:p>
            <a:endParaRPr lang="en-IE"/>
          </a:p>
        </p:txBody>
      </p:sp>
      <p:sp>
        <p:nvSpPr>
          <p:cNvPr id="15" name="Text 13"/>
          <p:cNvSpPr/>
          <p:nvPr/>
        </p:nvSpPr>
        <p:spPr>
          <a:xfrm>
            <a:off x="1133856" y="4553712"/>
            <a:ext cx="448056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Willingness to try small changes</a:t>
            </a:r>
            <a:endParaRPr lang="en-US" sz="1800"/>
          </a:p>
        </p:txBody>
      </p:sp>
      <p:sp>
        <p:nvSpPr>
          <p:cNvPr id="16" name="Shape 14"/>
          <p:cNvSpPr/>
          <p:nvPr/>
        </p:nvSpPr>
        <p:spPr>
          <a:xfrm>
            <a:off x="6254496" y="1536192"/>
            <a:ext cx="5303520" cy="4343400"/>
          </a:xfrm>
          <a:prstGeom prst="roundRect">
            <a:avLst>
              <a:gd name="adj" fmla="val 1263"/>
            </a:avLst>
          </a:prstGeom>
          <a:solidFill>
            <a:srgbClr val="FFFFFF"/>
          </a:solidFill>
          <a:ln w="12700">
            <a:solidFill>
              <a:srgbClr val="DDE7EE"/>
            </a:solidFill>
            <a:prstDash val="solid"/>
          </a:ln>
          <a:effectLst>
            <a:outerShdw blurRad="12700" dist="6350" dir="2700000" algn="bl" rotWithShape="0">
              <a:srgbClr val="000000">
                <a:alpha val="12000"/>
              </a:srgbClr>
            </a:outerShdw>
          </a:effectLst>
        </p:spPr>
        <p:txBody>
          <a:bodyPr/>
          <a:lstStyle/>
          <a:p>
            <a:endParaRPr lang="en-IE"/>
          </a:p>
        </p:txBody>
      </p:sp>
      <p:sp>
        <p:nvSpPr>
          <p:cNvPr id="17" name="Text 15"/>
          <p:cNvSpPr/>
          <p:nvPr/>
        </p:nvSpPr>
        <p:spPr>
          <a:xfrm>
            <a:off x="6510528" y="1810512"/>
            <a:ext cx="2011680" cy="274320"/>
          </a:xfrm>
          <a:prstGeom prst="rect">
            <a:avLst/>
          </a:prstGeom>
          <a:noFill/>
          <a:ln/>
        </p:spPr>
        <p:txBody>
          <a:bodyPr wrap="square" lIns="0" tIns="0" rIns="0" bIns="0" rtlCol="0" anchor="ctr"/>
          <a:lstStyle/>
          <a:p>
            <a:pPr marL="0" indent="0">
              <a:buNone/>
            </a:pPr>
            <a:r>
              <a:rPr lang="en-US" sz="2000" b="1">
                <a:solidFill>
                  <a:srgbClr val="A06B00"/>
                </a:solidFill>
                <a:latin typeface="Aptos Display" pitchFamily="34" charset="0"/>
                <a:ea typeface="Aptos Display" pitchFamily="34" charset="-122"/>
                <a:cs typeface="Aptos Display" pitchFamily="34" charset="-120"/>
              </a:rPr>
              <a:t>Barriers</a:t>
            </a:r>
            <a:endParaRPr lang="en-US" sz="2000"/>
          </a:p>
        </p:txBody>
      </p:sp>
      <p:sp>
        <p:nvSpPr>
          <p:cNvPr id="18" name="Shape 16"/>
          <p:cNvSpPr/>
          <p:nvPr/>
        </p:nvSpPr>
        <p:spPr>
          <a:xfrm>
            <a:off x="6528816" y="2409444"/>
            <a:ext cx="109728" cy="109728"/>
          </a:xfrm>
          <a:prstGeom prst="ellipse">
            <a:avLst/>
          </a:prstGeom>
          <a:solidFill>
            <a:srgbClr val="A06B00"/>
          </a:solidFill>
          <a:ln w="12700">
            <a:solidFill>
              <a:srgbClr val="A06B00"/>
            </a:solidFill>
            <a:prstDash val="solid"/>
          </a:ln>
        </p:spPr>
        <p:txBody>
          <a:bodyPr/>
          <a:lstStyle/>
          <a:p>
            <a:endParaRPr lang="en-IE"/>
          </a:p>
        </p:txBody>
      </p:sp>
      <p:sp>
        <p:nvSpPr>
          <p:cNvPr id="19" name="Text 17"/>
          <p:cNvSpPr/>
          <p:nvPr/>
        </p:nvSpPr>
        <p:spPr>
          <a:xfrm>
            <a:off x="6729984" y="2304288"/>
            <a:ext cx="434340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Limited time</a:t>
            </a:r>
            <a:endParaRPr lang="en-US" sz="1800"/>
          </a:p>
        </p:txBody>
      </p:sp>
      <p:sp>
        <p:nvSpPr>
          <p:cNvPr id="20" name="Shape 18"/>
          <p:cNvSpPr/>
          <p:nvPr/>
        </p:nvSpPr>
        <p:spPr>
          <a:xfrm>
            <a:off x="6528816" y="3342132"/>
            <a:ext cx="109728" cy="109728"/>
          </a:xfrm>
          <a:prstGeom prst="ellipse">
            <a:avLst/>
          </a:prstGeom>
          <a:solidFill>
            <a:srgbClr val="A06B00"/>
          </a:solidFill>
          <a:ln w="12700">
            <a:solidFill>
              <a:srgbClr val="A06B00"/>
            </a:solidFill>
            <a:prstDash val="solid"/>
          </a:ln>
        </p:spPr>
        <p:txBody>
          <a:bodyPr/>
          <a:lstStyle/>
          <a:p>
            <a:endParaRPr lang="en-IE"/>
          </a:p>
        </p:txBody>
      </p:sp>
      <p:sp>
        <p:nvSpPr>
          <p:cNvPr id="21" name="Text 19"/>
          <p:cNvSpPr/>
          <p:nvPr/>
        </p:nvSpPr>
        <p:spPr>
          <a:xfrm>
            <a:off x="6729984" y="3236976"/>
            <a:ext cx="434340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Building shared staff understanding</a:t>
            </a:r>
            <a:endParaRPr lang="en-US" sz="1800"/>
          </a:p>
        </p:txBody>
      </p:sp>
      <p:sp>
        <p:nvSpPr>
          <p:cNvPr id="22" name="Shape 20"/>
          <p:cNvSpPr/>
          <p:nvPr/>
        </p:nvSpPr>
        <p:spPr>
          <a:xfrm>
            <a:off x="6528816" y="4274820"/>
            <a:ext cx="109728" cy="109728"/>
          </a:xfrm>
          <a:prstGeom prst="ellipse">
            <a:avLst/>
          </a:prstGeom>
          <a:solidFill>
            <a:srgbClr val="A06B00"/>
          </a:solidFill>
          <a:ln w="12700">
            <a:solidFill>
              <a:srgbClr val="A06B00"/>
            </a:solidFill>
            <a:prstDash val="solid"/>
          </a:ln>
        </p:spPr>
        <p:txBody>
          <a:bodyPr/>
          <a:lstStyle/>
          <a:p>
            <a:endParaRPr lang="en-IE"/>
          </a:p>
        </p:txBody>
      </p:sp>
      <p:sp>
        <p:nvSpPr>
          <p:cNvPr id="23" name="Text 21"/>
          <p:cNvSpPr/>
          <p:nvPr/>
        </p:nvSpPr>
        <p:spPr>
          <a:xfrm>
            <a:off x="6729984" y="4169664"/>
            <a:ext cx="434340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Embedding practice consistently</a:t>
            </a:r>
            <a:endParaRPr lang="en-US"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40080" y="502920"/>
            <a:ext cx="8046720" cy="365760"/>
          </a:xfrm>
          <a:prstGeom prst="rect">
            <a:avLst/>
          </a:prstGeom>
          <a:noFill/>
          <a:ln/>
        </p:spPr>
        <p:txBody>
          <a:bodyPr wrap="square" lIns="0" tIns="0" rIns="0" bIns="0" rtlCol="0" anchor="ctr"/>
          <a:lstStyle/>
          <a:p>
            <a:pPr marL="0" indent="0">
              <a:buNone/>
            </a:pPr>
            <a:r>
              <a:rPr lang="en-US" sz="2400" b="1">
                <a:solidFill>
                  <a:srgbClr val="1F5A7A"/>
                </a:solidFill>
                <a:latin typeface="Aptos Display" pitchFamily="34" charset="0"/>
                <a:ea typeface="Aptos Display" pitchFamily="34" charset="-122"/>
                <a:cs typeface="Aptos Display" pitchFamily="34" charset="-120"/>
              </a:rPr>
              <a:t>Impact on the school community</a:t>
            </a:r>
            <a:endParaRPr lang="en-US" sz="2400"/>
          </a:p>
        </p:txBody>
      </p:sp>
      <p:sp>
        <p:nvSpPr>
          <p:cNvPr id="3" name="Text 1"/>
          <p:cNvSpPr/>
          <p:nvPr/>
        </p:nvSpPr>
        <p:spPr>
          <a:xfrm>
            <a:off x="658368" y="1078992"/>
            <a:ext cx="9692640" cy="310896"/>
          </a:xfrm>
          <a:prstGeom prst="rect">
            <a:avLst/>
          </a:prstGeom>
          <a:noFill/>
          <a:ln/>
        </p:spPr>
        <p:txBody>
          <a:bodyPr wrap="square" lIns="0" tIns="0" rIns="0" bIns="0" rtlCol="0" anchor="ctr"/>
          <a:lstStyle/>
          <a:p>
            <a:pPr marL="0" indent="0">
              <a:buNone/>
            </a:pPr>
            <a:r>
              <a:rPr lang="en-US" sz="1150">
                <a:solidFill>
                  <a:srgbClr val="5C6B74"/>
                </a:solidFill>
                <a:latin typeface="Aptos" pitchFamily="34" charset="0"/>
                <a:ea typeface="Aptos" pitchFamily="34" charset="-122"/>
                <a:cs typeface="Aptos" pitchFamily="34" charset="-120"/>
              </a:rPr>
              <a:t>Early impact for students, teachers and the wider school environment.</a:t>
            </a:r>
            <a:endParaRPr lang="en-US" sz="1150"/>
          </a:p>
        </p:txBody>
      </p:sp>
      <p:sp>
        <p:nvSpPr>
          <p:cNvPr id="4" name="Shape 2"/>
          <p:cNvSpPr/>
          <p:nvPr/>
        </p:nvSpPr>
        <p:spPr>
          <a:xfrm>
            <a:off x="9738360" y="548640"/>
            <a:ext cx="1783080" cy="384048"/>
          </a:xfrm>
          <a:prstGeom prst="roundRect">
            <a:avLst>
              <a:gd name="adj" fmla="val 19048"/>
            </a:avLst>
          </a:prstGeom>
          <a:solidFill>
            <a:srgbClr val="EAF4F7"/>
          </a:solidFill>
          <a:ln w="12700">
            <a:solidFill>
              <a:srgbClr val="EAF4F7"/>
            </a:solidFill>
            <a:prstDash val="solid"/>
          </a:ln>
          <a:effectLst>
            <a:outerShdw blurRad="12700" dist="6350" dir="2700000" algn="bl" rotWithShape="0">
              <a:srgbClr val="000000">
                <a:alpha val="8000"/>
              </a:srgbClr>
            </a:outerShdw>
          </a:effectLst>
        </p:spPr>
        <p:txBody>
          <a:bodyPr/>
          <a:lstStyle/>
          <a:p>
            <a:endParaRPr lang="en-IE"/>
          </a:p>
        </p:txBody>
      </p:sp>
      <p:sp>
        <p:nvSpPr>
          <p:cNvPr id="5" name="Text 3"/>
          <p:cNvSpPr/>
          <p:nvPr/>
        </p:nvSpPr>
        <p:spPr>
          <a:xfrm>
            <a:off x="9857232" y="621792"/>
            <a:ext cx="1536192" cy="164592"/>
          </a:xfrm>
          <a:prstGeom prst="rect">
            <a:avLst/>
          </a:prstGeom>
          <a:noFill/>
          <a:ln/>
        </p:spPr>
        <p:txBody>
          <a:bodyPr wrap="square" lIns="0" tIns="0" rIns="0" bIns="0" rtlCol="0" anchor="ctr"/>
          <a:lstStyle/>
          <a:p>
            <a:pPr marL="0" indent="0" algn="ctr">
              <a:buNone/>
            </a:pPr>
            <a:r>
              <a:rPr lang="en-US" sz="1000" b="1">
                <a:solidFill>
                  <a:srgbClr val="2E7D8A"/>
                </a:solidFill>
                <a:latin typeface="Aptos" pitchFamily="34" charset="0"/>
                <a:ea typeface="Aptos" pitchFamily="34" charset="-122"/>
                <a:cs typeface="Aptos" pitchFamily="34" charset="-120"/>
              </a:rPr>
              <a:t>Impact</a:t>
            </a:r>
            <a:endParaRPr lang="en-US" sz="1000"/>
          </a:p>
        </p:txBody>
      </p:sp>
      <p:sp>
        <p:nvSpPr>
          <p:cNvPr id="6" name="Shape 4"/>
          <p:cNvSpPr/>
          <p:nvPr/>
        </p:nvSpPr>
        <p:spPr>
          <a:xfrm>
            <a:off x="658368" y="1508760"/>
            <a:ext cx="3063240" cy="4251960"/>
          </a:xfrm>
          <a:prstGeom prst="roundRect">
            <a:avLst>
              <a:gd name="adj" fmla="val 1791"/>
            </a:avLst>
          </a:prstGeom>
          <a:solidFill>
            <a:srgbClr val="FFFFFF"/>
          </a:solidFill>
          <a:ln w="12700">
            <a:solidFill>
              <a:srgbClr val="DDE7EE"/>
            </a:solidFill>
            <a:prstDash val="solid"/>
          </a:ln>
          <a:effectLst>
            <a:outerShdw blurRad="12700" dist="6350" dir="2700000" algn="bl" rotWithShape="0">
              <a:srgbClr val="000000">
                <a:alpha val="12000"/>
              </a:srgbClr>
            </a:outerShdw>
          </a:effectLst>
        </p:spPr>
        <p:txBody>
          <a:bodyPr/>
          <a:lstStyle/>
          <a:p>
            <a:endParaRPr lang="en-IE"/>
          </a:p>
        </p:txBody>
      </p:sp>
      <p:sp>
        <p:nvSpPr>
          <p:cNvPr id="7" name="Text 5"/>
          <p:cNvSpPr/>
          <p:nvPr/>
        </p:nvSpPr>
        <p:spPr>
          <a:xfrm>
            <a:off x="859536" y="1755648"/>
            <a:ext cx="2468880" cy="292608"/>
          </a:xfrm>
          <a:prstGeom prst="rect">
            <a:avLst/>
          </a:prstGeom>
          <a:noFill/>
          <a:ln/>
        </p:spPr>
        <p:txBody>
          <a:bodyPr wrap="square" lIns="0" tIns="0" rIns="0" bIns="0" rtlCol="0" anchor="ctr"/>
          <a:lstStyle/>
          <a:p>
            <a:pPr marL="0" indent="0">
              <a:buNone/>
            </a:pPr>
            <a:r>
              <a:rPr lang="en-US" sz="1800" b="1">
                <a:solidFill>
                  <a:srgbClr val="1F5A7A"/>
                </a:solidFill>
                <a:latin typeface="Aptos Display" pitchFamily="34" charset="0"/>
                <a:ea typeface="Aptos Display" pitchFamily="34" charset="-122"/>
                <a:cs typeface="Aptos Display" pitchFamily="34" charset="-120"/>
              </a:rPr>
              <a:t>Students</a:t>
            </a:r>
            <a:endParaRPr lang="en-US" sz="1800"/>
          </a:p>
        </p:txBody>
      </p:sp>
      <p:sp>
        <p:nvSpPr>
          <p:cNvPr id="8" name="Shape 6"/>
          <p:cNvSpPr/>
          <p:nvPr/>
        </p:nvSpPr>
        <p:spPr>
          <a:xfrm>
            <a:off x="877824" y="2372868"/>
            <a:ext cx="109728" cy="109728"/>
          </a:xfrm>
          <a:prstGeom prst="ellipse">
            <a:avLst/>
          </a:prstGeom>
          <a:solidFill>
            <a:srgbClr val="2E7D8A"/>
          </a:solidFill>
          <a:ln w="12700">
            <a:solidFill>
              <a:srgbClr val="2E7D8A"/>
            </a:solidFill>
            <a:prstDash val="solid"/>
          </a:ln>
        </p:spPr>
        <p:txBody>
          <a:bodyPr/>
          <a:lstStyle/>
          <a:p>
            <a:endParaRPr lang="en-IE"/>
          </a:p>
        </p:txBody>
      </p:sp>
      <p:sp>
        <p:nvSpPr>
          <p:cNvPr id="9" name="Text 7"/>
          <p:cNvSpPr/>
          <p:nvPr/>
        </p:nvSpPr>
        <p:spPr>
          <a:xfrm>
            <a:off x="1078992" y="2267712"/>
            <a:ext cx="2542032" cy="292608"/>
          </a:xfrm>
          <a:prstGeom prst="rect">
            <a:avLst/>
          </a:prstGeom>
          <a:noFill/>
          <a:ln/>
        </p:spPr>
        <p:txBody>
          <a:bodyPr wrap="square" lIns="0" tIns="0" rIns="0" bIns="0" rtlCol="0" anchor="ctr"/>
          <a:lstStyle/>
          <a:p>
            <a:pPr marL="0" indent="0">
              <a:buNone/>
            </a:pPr>
            <a:r>
              <a:rPr lang="en-US" sz="1550">
                <a:solidFill>
                  <a:srgbClr val="21313C"/>
                </a:solidFill>
                <a:latin typeface="Aptos" pitchFamily="34" charset="0"/>
                <a:ea typeface="Aptos" pitchFamily="34" charset="-122"/>
                <a:cs typeface="Aptos" pitchFamily="34" charset="-120"/>
              </a:rPr>
              <a:t>More ways to engage</a:t>
            </a:r>
            <a:endParaRPr lang="en-US" sz="1550"/>
          </a:p>
        </p:txBody>
      </p:sp>
      <p:sp>
        <p:nvSpPr>
          <p:cNvPr id="10" name="Shape 8"/>
          <p:cNvSpPr/>
          <p:nvPr/>
        </p:nvSpPr>
        <p:spPr>
          <a:xfrm>
            <a:off x="877824" y="3150108"/>
            <a:ext cx="109728" cy="109728"/>
          </a:xfrm>
          <a:prstGeom prst="ellipse">
            <a:avLst/>
          </a:prstGeom>
          <a:solidFill>
            <a:srgbClr val="2E7D8A"/>
          </a:solidFill>
          <a:ln w="12700">
            <a:solidFill>
              <a:srgbClr val="2E7D8A"/>
            </a:solidFill>
            <a:prstDash val="solid"/>
          </a:ln>
        </p:spPr>
        <p:txBody>
          <a:bodyPr/>
          <a:lstStyle/>
          <a:p>
            <a:endParaRPr lang="en-IE"/>
          </a:p>
        </p:txBody>
      </p:sp>
      <p:sp>
        <p:nvSpPr>
          <p:cNvPr id="11" name="Text 9"/>
          <p:cNvSpPr/>
          <p:nvPr/>
        </p:nvSpPr>
        <p:spPr>
          <a:xfrm>
            <a:off x="1078992" y="3044952"/>
            <a:ext cx="2542032" cy="292608"/>
          </a:xfrm>
          <a:prstGeom prst="rect">
            <a:avLst/>
          </a:prstGeom>
          <a:noFill/>
          <a:ln/>
        </p:spPr>
        <p:txBody>
          <a:bodyPr wrap="square" lIns="0" tIns="0" rIns="0" bIns="0" rtlCol="0" anchor="ctr"/>
          <a:lstStyle/>
          <a:p>
            <a:pPr marL="0" indent="0">
              <a:buNone/>
            </a:pPr>
            <a:r>
              <a:rPr lang="en-US" sz="1550">
                <a:solidFill>
                  <a:srgbClr val="21313C"/>
                </a:solidFill>
                <a:latin typeface="Aptos" pitchFamily="34" charset="0"/>
                <a:ea typeface="Aptos" pitchFamily="34" charset="-122"/>
                <a:cs typeface="Aptos" pitchFamily="34" charset="-120"/>
              </a:rPr>
              <a:t>Increased independence in communication</a:t>
            </a:r>
            <a:endParaRPr lang="en-US" sz="1550"/>
          </a:p>
        </p:txBody>
      </p:sp>
      <p:sp>
        <p:nvSpPr>
          <p:cNvPr id="12" name="Shape 10"/>
          <p:cNvSpPr/>
          <p:nvPr/>
        </p:nvSpPr>
        <p:spPr>
          <a:xfrm>
            <a:off x="877824" y="3927348"/>
            <a:ext cx="109728" cy="109728"/>
          </a:xfrm>
          <a:prstGeom prst="ellipse">
            <a:avLst/>
          </a:prstGeom>
          <a:solidFill>
            <a:srgbClr val="2E7D8A"/>
          </a:solidFill>
          <a:ln w="12700">
            <a:solidFill>
              <a:srgbClr val="2E7D8A"/>
            </a:solidFill>
            <a:prstDash val="solid"/>
          </a:ln>
        </p:spPr>
        <p:txBody>
          <a:bodyPr/>
          <a:lstStyle/>
          <a:p>
            <a:endParaRPr lang="en-IE"/>
          </a:p>
        </p:txBody>
      </p:sp>
      <p:sp>
        <p:nvSpPr>
          <p:cNvPr id="13" name="Text 11"/>
          <p:cNvSpPr/>
          <p:nvPr/>
        </p:nvSpPr>
        <p:spPr>
          <a:xfrm>
            <a:off x="1078992" y="3822192"/>
            <a:ext cx="2542032" cy="292608"/>
          </a:xfrm>
          <a:prstGeom prst="rect">
            <a:avLst/>
          </a:prstGeom>
          <a:noFill/>
          <a:ln/>
        </p:spPr>
        <p:txBody>
          <a:bodyPr wrap="square" lIns="0" tIns="0" rIns="0" bIns="0" rtlCol="0" anchor="ctr"/>
          <a:lstStyle/>
          <a:p>
            <a:pPr marL="0" indent="0">
              <a:buNone/>
            </a:pPr>
            <a:r>
              <a:rPr lang="en-US" sz="1550">
                <a:solidFill>
                  <a:srgbClr val="21313C"/>
                </a:solidFill>
                <a:latin typeface="Aptos" pitchFamily="34" charset="0"/>
                <a:ea typeface="Aptos" pitchFamily="34" charset="-122"/>
                <a:cs typeface="Aptos" pitchFamily="34" charset="-120"/>
              </a:rPr>
              <a:t>Greater participation</a:t>
            </a:r>
            <a:endParaRPr lang="en-US" sz="1550"/>
          </a:p>
        </p:txBody>
      </p:sp>
      <p:sp>
        <p:nvSpPr>
          <p:cNvPr id="14" name="Shape 12"/>
          <p:cNvSpPr/>
          <p:nvPr/>
        </p:nvSpPr>
        <p:spPr>
          <a:xfrm>
            <a:off x="4224528" y="1508760"/>
            <a:ext cx="3063240" cy="4251960"/>
          </a:xfrm>
          <a:prstGeom prst="roundRect">
            <a:avLst>
              <a:gd name="adj" fmla="val 1791"/>
            </a:avLst>
          </a:prstGeom>
          <a:solidFill>
            <a:srgbClr val="FFFFFF"/>
          </a:solidFill>
          <a:ln w="12700">
            <a:solidFill>
              <a:srgbClr val="DDE7EE"/>
            </a:solidFill>
            <a:prstDash val="solid"/>
          </a:ln>
          <a:effectLst>
            <a:outerShdw blurRad="12700" dist="6350" dir="2700000" algn="bl" rotWithShape="0">
              <a:srgbClr val="000000">
                <a:alpha val="12000"/>
              </a:srgbClr>
            </a:outerShdw>
          </a:effectLst>
        </p:spPr>
        <p:txBody>
          <a:bodyPr/>
          <a:lstStyle/>
          <a:p>
            <a:endParaRPr lang="en-IE"/>
          </a:p>
        </p:txBody>
      </p:sp>
      <p:sp>
        <p:nvSpPr>
          <p:cNvPr id="15" name="Text 13"/>
          <p:cNvSpPr/>
          <p:nvPr/>
        </p:nvSpPr>
        <p:spPr>
          <a:xfrm>
            <a:off x="4425696" y="1755648"/>
            <a:ext cx="2468880" cy="292608"/>
          </a:xfrm>
          <a:prstGeom prst="rect">
            <a:avLst/>
          </a:prstGeom>
          <a:noFill/>
          <a:ln/>
        </p:spPr>
        <p:txBody>
          <a:bodyPr wrap="square" lIns="0" tIns="0" rIns="0" bIns="0" rtlCol="0" anchor="ctr"/>
          <a:lstStyle/>
          <a:p>
            <a:pPr marL="0" indent="0">
              <a:buNone/>
            </a:pPr>
            <a:r>
              <a:rPr lang="en-US" sz="1800" b="1">
                <a:solidFill>
                  <a:srgbClr val="1F5A7A"/>
                </a:solidFill>
                <a:latin typeface="Aptos Display" pitchFamily="34" charset="0"/>
                <a:ea typeface="Aptos Display" pitchFamily="34" charset="-122"/>
                <a:cs typeface="Aptos Display" pitchFamily="34" charset="-120"/>
              </a:rPr>
              <a:t>Teachers</a:t>
            </a:r>
            <a:endParaRPr lang="en-US" sz="1800"/>
          </a:p>
        </p:txBody>
      </p:sp>
      <p:sp>
        <p:nvSpPr>
          <p:cNvPr id="16" name="Shape 14"/>
          <p:cNvSpPr/>
          <p:nvPr/>
        </p:nvSpPr>
        <p:spPr>
          <a:xfrm>
            <a:off x="4443984" y="2372868"/>
            <a:ext cx="109728" cy="109728"/>
          </a:xfrm>
          <a:prstGeom prst="ellipse">
            <a:avLst/>
          </a:prstGeom>
          <a:solidFill>
            <a:srgbClr val="2E7D8A"/>
          </a:solidFill>
          <a:ln w="12700">
            <a:solidFill>
              <a:srgbClr val="2E7D8A"/>
            </a:solidFill>
            <a:prstDash val="solid"/>
          </a:ln>
        </p:spPr>
        <p:txBody>
          <a:bodyPr/>
          <a:lstStyle/>
          <a:p>
            <a:endParaRPr lang="en-IE"/>
          </a:p>
        </p:txBody>
      </p:sp>
      <p:sp>
        <p:nvSpPr>
          <p:cNvPr id="17" name="Text 15"/>
          <p:cNvSpPr/>
          <p:nvPr/>
        </p:nvSpPr>
        <p:spPr>
          <a:xfrm>
            <a:off x="4645152" y="2267712"/>
            <a:ext cx="2542032" cy="292608"/>
          </a:xfrm>
          <a:prstGeom prst="rect">
            <a:avLst/>
          </a:prstGeom>
          <a:noFill/>
          <a:ln/>
        </p:spPr>
        <p:txBody>
          <a:bodyPr wrap="square" lIns="0" tIns="0" rIns="0" bIns="0" rtlCol="0" anchor="ctr"/>
          <a:lstStyle/>
          <a:p>
            <a:pPr marL="0" indent="0">
              <a:buNone/>
            </a:pPr>
            <a:r>
              <a:rPr lang="en-US" sz="1550">
                <a:solidFill>
                  <a:srgbClr val="21313C"/>
                </a:solidFill>
                <a:latin typeface="Aptos" pitchFamily="34" charset="0"/>
                <a:ea typeface="Aptos" pitchFamily="34" charset="-122"/>
                <a:cs typeface="Aptos" pitchFamily="34" charset="-120"/>
              </a:rPr>
              <a:t>More reflection on lesson design</a:t>
            </a:r>
            <a:endParaRPr lang="en-US" sz="1550"/>
          </a:p>
        </p:txBody>
      </p:sp>
      <p:sp>
        <p:nvSpPr>
          <p:cNvPr id="18" name="Shape 16"/>
          <p:cNvSpPr/>
          <p:nvPr/>
        </p:nvSpPr>
        <p:spPr>
          <a:xfrm>
            <a:off x="4443984" y="3150108"/>
            <a:ext cx="109728" cy="109728"/>
          </a:xfrm>
          <a:prstGeom prst="ellipse">
            <a:avLst/>
          </a:prstGeom>
          <a:solidFill>
            <a:srgbClr val="2E7D8A"/>
          </a:solidFill>
          <a:ln w="12700">
            <a:solidFill>
              <a:srgbClr val="2E7D8A"/>
            </a:solidFill>
            <a:prstDash val="solid"/>
          </a:ln>
        </p:spPr>
        <p:txBody>
          <a:bodyPr/>
          <a:lstStyle/>
          <a:p>
            <a:endParaRPr lang="en-IE"/>
          </a:p>
        </p:txBody>
      </p:sp>
      <p:sp>
        <p:nvSpPr>
          <p:cNvPr id="19" name="Text 17"/>
          <p:cNvSpPr/>
          <p:nvPr/>
        </p:nvSpPr>
        <p:spPr>
          <a:xfrm>
            <a:off x="4645152" y="3044952"/>
            <a:ext cx="2542032" cy="292608"/>
          </a:xfrm>
          <a:prstGeom prst="rect">
            <a:avLst/>
          </a:prstGeom>
          <a:noFill/>
          <a:ln/>
        </p:spPr>
        <p:txBody>
          <a:bodyPr wrap="square" lIns="0" tIns="0" rIns="0" bIns="0" rtlCol="0" anchor="ctr"/>
          <a:lstStyle/>
          <a:p>
            <a:pPr marL="0" indent="0">
              <a:buNone/>
            </a:pPr>
            <a:r>
              <a:rPr lang="en-US" sz="1550">
                <a:solidFill>
                  <a:srgbClr val="21313C"/>
                </a:solidFill>
                <a:latin typeface="Aptos" pitchFamily="34" charset="0"/>
                <a:ea typeface="Aptos" pitchFamily="34" charset="-122"/>
                <a:cs typeface="Aptos" pitchFamily="34" charset="-120"/>
              </a:rPr>
              <a:t>More sharing of strategies</a:t>
            </a:r>
            <a:endParaRPr lang="en-US" sz="1550"/>
          </a:p>
        </p:txBody>
      </p:sp>
      <p:sp>
        <p:nvSpPr>
          <p:cNvPr id="20" name="Shape 18"/>
          <p:cNvSpPr/>
          <p:nvPr/>
        </p:nvSpPr>
        <p:spPr>
          <a:xfrm>
            <a:off x="4443984" y="3927348"/>
            <a:ext cx="109728" cy="109728"/>
          </a:xfrm>
          <a:prstGeom prst="ellipse">
            <a:avLst/>
          </a:prstGeom>
          <a:solidFill>
            <a:srgbClr val="2E7D8A"/>
          </a:solidFill>
          <a:ln w="12700">
            <a:solidFill>
              <a:srgbClr val="2E7D8A"/>
            </a:solidFill>
            <a:prstDash val="solid"/>
          </a:ln>
        </p:spPr>
        <p:txBody>
          <a:bodyPr/>
          <a:lstStyle/>
          <a:p>
            <a:endParaRPr lang="en-IE"/>
          </a:p>
        </p:txBody>
      </p:sp>
      <p:sp>
        <p:nvSpPr>
          <p:cNvPr id="21" name="Text 19"/>
          <p:cNvSpPr/>
          <p:nvPr/>
        </p:nvSpPr>
        <p:spPr>
          <a:xfrm>
            <a:off x="4645152" y="3822192"/>
            <a:ext cx="2542032" cy="292608"/>
          </a:xfrm>
          <a:prstGeom prst="rect">
            <a:avLst/>
          </a:prstGeom>
          <a:noFill/>
          <a:ln/>
        </p:spPr>
        <p:txBody>
          <a:bodyPr wrap="square" lIns="0" tIns="0" rIns="0" bIns="0" rtlCol="0" anchor="ctr"/>
          <a:lstStyle/>
          <a:p>
            <a:pPr marL="0" indent="0">
              <a:buNone/>
            </a:pPr>
            <a:r>
              <a:rPr lang="en-US" sz="1550">
                <a:solidFill>
                  <a:srgbClr val="21313C"/>
                </a:solidFill>
                <a:latin typeface="Aptos" pitchFamily="34" charset="0"/>
                <a:ea typeface="Aptos" pitchFamily="34" charset="-122"/>
                <a:cs typeface="Aptos" pitchFamily="34" charset="-120"/>
              </a:rPr>
              <a:t>Stronger UDL language and awareness</a:t>
            </a:r>
            <a:endParaRPr lang="en-US" sz="1550"/>
          </a:p>
        </p:txBody>
      </p:sp>
      <p:sp>
        <p:nvSpPr>
          <p:cNvPr id="22" name="Shape 20"/>
          <p:cNvSpPr/>
          <p:nvPr/>
        </p:nvSpPr>
        <p:spPr>
          <a:xfrm>
            <a:off x="7790688" y="1508760"/>
            <a:ext cx="3063240" cy="4251960"/>
          </a:xfrm>
          <a:prstGeom prst="roundRect">
            <a:avLst>
              <a:gd name="adj" fmla="val 1791"/>
            </a:avLst>
          </a:prstGeom>
          <a:solidFill>
            <a:srgbClr val="FFFFFF"/>
          </a:solidFill>
          <a:ln w="12700">
            <a:solidFill>
              <a:srgbClr val="DDE7EE"/>
            </a:solidFill>
            <a:prstDash val="solid"/>
          </a:ln>
          <a:effectLst>
            <a:outerShdw blurRad="12700" dist="6350" dir="2700000" algn="bl" rotWithShape="0">
              <a:srgbClr val="000000">
                <a:alpha val="12000"/>
              </a:srgbClr>
            </a:outerShdw>
          </a:effectLst>
        </p:spPr>
        <p:txBody>
          <a:bodyPr/>
          <a:lstStyle/>
          <a:p>
            <a:endParaRPr lang="en-IE"/>
          </a:p>
        </p:txBody>
      </p:sp>
      <p:sp>
        <p:nvSpPr>
          <p:cNvPr id="23" name="Text 21"/>
          <p:cNvSpPr/>
          <p:nvPr/>
        </p:nvSpPr>
        <p:spPr>
          <a:xfrm>
            <a:off x="7991856" y="1755648"/>
            <a:ext cx="2468880" cy="292608"/>
          </a:xfrm>
          <a:prstGeom prst="rect">
            <a:avLst/>
          </a:prstGeom>
          <a:noFill/>
          <a:ln/>
        </p:spPr>
        <p:txBody>
          <a:bodyPr wrap="square" lIns="0" tIns="0" rIns="0" bIns="0" rtlCol="0" anchor="ctr"/>
          <a:lstStyle/>
          <a:p>
            <a:pPr marL="0" indent="0">
              <a:buNone/>
            </a:pPr>
            <a:r>
              <a:rPr lang="en-US" sz="1800" b="1">
                <a:solidFill>
                  <a:srgbClr val="1F5A7A"/>
                </a:solidFill>
                <a:latin typeface="Aptos Display" pitchFamily="34" charset="0"/>
                <a:ea typeface="Aptos Display" pitchFamily="34" charset="-122"/>
                <a:cs typeface="Aptos Display" pitchFamily="34" charset="-120"/>
              </a:rPr>
              <a:t>School</a:t>
            </a:r>
            <a:endParaRPr lang="en-US" sz="1800"/>
          </a:p>
        </p:txBody>
      </p:sp>
      <p:sp>
        <p:nvSpPr>
          <p:cNvPr id="24" name="Shape 22"/>
          <p:cNvSpPr/>
          <p:nvPr/>
        </p:nvSpPr>
        <p:spPr>
          <a:xfrm>
            <a:off x="8010144" y="2372868"/>
            <a:ext cx="109728" cy="109728"/>
          </a:xfrm>
          <a:prstGeom prst="ellipse">
            <a:avLst/>
          </a:prstGeom>
          <a:solidFill>
            <a:srgbClr val="2E7D8A"/>
          </a:solidFill>
          <a:ln w="12700">
            <a:solidFill>
              <a:srgbClr val="2E7D8A"/>
            </a:solidFill>
            <a:prstDash val="solid"/>
          </a:ln>
        </p:spPr>
        <p:txBody>
          <a:bodyPr/>
          <a:lstStyle/>
          <a:p>
            <a:endParaRPr lang="en-IE"/>
          </a:p>
        </p:txBody>
      </p:sp>
      <p:sp>
        <p:nvSpPr>
          <p:cNvPr id="25" name="Text 23"/>
          <p:cNvSpPr/>
          <p:nvPr/>
        </p:nvSpPr>
        <p:spPr>
          <a:xfrm>
            <a:off x="8211312" y="2267712"/>
            <a:ext cx="2542032" cy="292608"/>
          </a:xfrm>
          <a:prstGeom prst="rect">
            <a:avLst/>
          </a:prstGeom>
          <a:noFill/>
          <a:ln/>
        </p:spPr>
        <p:txBody>
          <a:bodyPr wrap="square" lIns="0" tIns="0" rIns="0" bIns="0" rtlCol="0" anchor="ctr"/>
          <a:lstStyle/>
          <a:p>
            <a:pPr marL="0" indent="0">
              <a:buNone/>
            </a:pPr>
            <a:r>
              <a:rPr lang="en-US" sz="1550">
                <a:solidFill>
                  <a:srgbClr val="21313C"/>
                </a:solidFill>
                <a:latin typeface="Aptos" pitchFamily="34" charset="0"/>
                <a:ea typeface="Aptos" pitchFamily="34" charset="-122"/>
                <a:cs typeface="Aptos" pitchFamily="34" charset="-120"/>
              </a:rPr>
              <a:t>Stronger inclusive culture</a:t>
            </a:r>
            <a:endParaRPr lang="en-US" sz="1550"/>
          </a:p>
        </p:txBody>
      </p:sp>
      <p:sp>
        <p:nvSpPr>
          <p:cNvPr id="26" name="Shape 24"/>
          <p:cNvSpPr/>
          <p:nvPr/>
        </p:nvSpPr>
        <p:spPr>
          <a:xfrm>
            <a:off x="8010144" y="3150108"/>
            <a:ext cx="109728" cy="109728"/>
          </a:xfrm>
          <a:prstGeom prst="ellipse">
            <a:avLst/>
          </a:prstGeom>
          <a:solidFill>
            <a:srgbClr val="2E7D8A"/>
          </a:solidFill>
          <a:ln w="12700">
            <a:solidFill>
              <a:srgbClr val="2E7D8A"/>
            </a:solidFill>
            <a:prstDash val="solid"/>
          </a:ln>
        </p:spPr>
        <p:txBody>
          <a:bodyPr/>
          <a:lstStyle/>
          <a:p>
            <a:endParaRPr lang="en-IE"/>
          </a:p>
        </p:txBody>
      </p:sp>
      <p:sp>
        <p:nvSpPr>
          <p:cNvPr id="27" name="Text 25"/>
          <p:cNvSpPr/>
          <p:nvPr/>
        </p:nvSpPr>
        <p:spPr>
          <a:xfrm>
            <a:off x="8211312" y="3044952"/>
            <a:ext cx="2542032" cy="292608"/>
          </a:xfrm>
          <a:prstGeom prst="rect">
            <a:avLst/>
          </a:prstGeom>
          <a:noFill/>
          <a:ln/>
        </p:spPr>
        <p:txBody>
          <a:bodyPr wrap="square" lIns="0" tIns="0" rIns="0" bIns="0" rtlCol="0" anchor="ctr"/>
          <a:lstStyle/>
          <a:p>
            <a:pPr marL="0" indent="0">
              <a:buNone/>
            </a:pPr>
            <a:r>
              <a:rPr lang="en-US" sz="1550">
                <a:solidFill>
                  <a:srgbClr val="21313C"/>
                </a:solidFill>
                <a:latin typeface="Aptos" pitchFamily="34" charset="0"/>
                <a:ea typeface="Aptos" pitchFamily="34" charset="-122"/>
                <a:cs typeface="Aptos" pitchFamily="34" charset="-120"/>
              </a:rPr>
              <a:t>More accessible environment</a:t>
            </a:r>
            <a:endParaRPr lang="en-US" sz="1550"/>
          </a:p>
        </p:txBody>
      </p:sp>
      <p:sp>
        <p:nvSpPr>
          <p:cNvPr id="28" name="Shape 26"/>
          <p:cNvSpPr/>
          <p:nvPr/>
        </p:nvSpPr>
        <p:spPr>
          <a:xfrm>
            <a:off x="8010144" y="3927348"/>
            <a:ext cx="109728" cy="109728"/>
          </a:xfrm>
          <a:prstGeom prst="ellipse">
            <a:avLst/>
          </a:prstGeom>
          <a:solidFill>
            <a:srgbClr val="2E7D8A"/>
          </a:solidFill>
          <a:ln w="12700">
            <a:solidFill>
              <a:srgbClr val="2E7D8A"/>
            </a:solidFill>
            <a:prstDash val="solid"/>
          </a:ln>
        </p:spPr>
        <p:txBody>
          <a:bodyPr/>
          <a:lstStyle/>
          <a:p>
            <a:endParaRPr lang="en-IE"/>
          </a:p>
        </p:txBody>
      </p:sp>
      <p:sp>
        <p:nvSpPr>
          <p:cNvPr id="29" name="Text 27"/>
          <p:cNvSpPr/>
          <p:nvPr/>
        </p:nvSpPr>
        <p:spPr>
          <a:xfrm>
            <a:off x="8211312" y="3822192"/>
            <a:ext cx="2542032" cy="292608"/>
          </a:xfrm>
          <a:prstGeom prst="rect">
            <a:avLst/>
          </a:prstGeom>
          <a:noFill/>
          <a:ln/>
        </p:spPr>
        <p:txBody>
          <a:bodyPr wrap="square" lIns="0" tIns="0" rIns="0" bIns="0" rtlCol="0" anchor="ctr"/>
          <a:lstStyle/>
          <a:p>
            <a:pPr marL="0" indent="0">
              <a:buNone/>
            </a:pPr>
            <a:r>
              <a:rPr lang="en-US" sz="1550">
                <a:solidFill>
                  <a:srgbClr val="21313C"/>
                </a:solidFill>
                <a:latin typeface="Aptos" pitchFamily="34" charset="0"/>
                <a:ea typeface="Aptos" pitchFamily="34" charset="-122"/>
                <a:cs typeface="Aptos" pitchFamily="34" charset="-120"/>
              </a:rPr>
              <a:t>Better visibility of inclusive practice</a:t>
            </a:r>
            <a:endParaRPr lang="en-US" sz="15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40080" y="502920"/>
            <a:ext cx="8046720" cy="365760"/>
          </a:xfrm>
          <a:prstGeom prst="rect">
            <a:avLst/>
          </a:prstGeom>
          <a:noFill/>
          <a:ln/>
        </p:spPr>
        <p:txBody>
          <a:bodyPr wrap="square" lIns="0" tIns="0" rIns="0" bIns="0" rtlCol="0" anchor="ctr"/>
          <a:lstStyle/>
          <a:p>
            <a:pPr marL="0" indent="0">
              <a:buNone/>
            </a:pPr>
            <a:r>
              <a:rPr lang="en-US" sz="2400" b="1">
                <a:solidFill>
                  <a:srgbClr val="1F5A7A"/>
                </a:solidFill>
                <a:latin typeface="Aptos Display" pitchFamily="34" charset="0"/>
                <a:ea typeface="Aptos Display" pitchFamily="34" charset="-122"/>
                <a:cs typeface="Aptos Display" pitchFamily="34" charset="-120"/>
              </a:rPr>
              <a:t>Next steps, measures of success and evidence</a:t>
            </a:r>
            <a:endParaRPr lang="en-US" sz="2400"/>
          </a:p>
        </p:txBody>
      </p:sp>
      <p:sp>
        <p:nvSpPr>
          <p:cNvPr id="3" name="Text 1"/>
          <p:cNvSpPr/>
          <p:nvPr/>
        </p:nvSpPr>
        <p:spPr>
          <a:xfrm>
            <a:off x="658368" y="1078992"/>
            <a:ext cx="9692640" cy="310896"/>
          </a:xfrm>
          <a:prstGeom prst="rect">
            <a:avLst/>
          </a:prstGeom>
          <a:noFill/>
          <a:ln/>
        </p:spPr>
        <p:txBody>
          <a:bodyPr wrap="square" lIns="0" tIns="0" rIns="0" bIns="0" rtlCol="0" anchor="ctr"/>
          <a:lstStyle/>
          <a:p>
            <a:pPr marL="0" indent="0">
              <a:buNone/>
            </a:pPr>
            <a:r>
              <a:rPr lang="en-US" sz="1150">
                <a:solidFill>
                  <a:srgbClr val="5C6B74"/>
                </a:solidFill>
                <a:latin typeface="Aptos" pitchFamily="34" charset="0"/>
                <a:ea typeface="Aptos" pitchFamily="34" charset="-122"/>
                <a:cs typeface="Aptos" pitchFamily="34" charset="-120"/>
              </a:rPr>
              <a:t>The focus is sustainable improvement through small, manageable changes.</a:t>
            </a:r>
            <a:endParaRPr lang="en-US" sz="1150"/>
          </a:p>
        </p:txBody>
      </p:sp>
      <p:sp>
        <p:nvSpPr>
          <p:cNvPr id="4" name="Shape 2"/>
          <p:cNvSpPr/>
          <p:nvPr/>
        </p:nvSpPr>
        <p:spPr>
          <a:xfrm>
            <a:off x="9738360" y="548640"/>
            <a:ext cx="1783080" cy="384048"/>
          </a:xfrm>
          <a:prstGeom prst="roundRect">
            <a:avLst>
              <a:gd name="adj" fmla="val 19048"/>
            </a:avLst>
          </a:prstGeom>
          <a:solidFill>
            <a:srgbClr val="EAF4F7"/>
          </a:solidFill>
          <a:ln w="12700">
            <a:solidFill>
              <a:srgbClr val="EAF4F7"/>
            </a:solidFill>
            <a:prstDash val="solid"/>
          </a:ln>
          <a:effectLst>
            <a:outerShdw blurRad="12700" dist="6350" dir="2700000" algn="bl" rotWithShape="0">
              <a:srgbClr val="000000">
                <a:alpha val="8000"/>
              </a:srgbClr>
            </a:outerShdw>
          </a:effectLst>
        </p:spPr>
        <p:txBody>
          <a:bodyPr/>
          <a:lstStyle/>
          <a:p>
            <a:endParaRPr lang="en-IE"/>
          </a:p>
        </p:txBody>
      </p:sp>
      <p:sp>
        <p:nvSpPr>
          <p:cNvPr id="5" name="Text 3"/>
          <p:cNvSpPr/>
          <p:nvPr/>
        </p:nvSpPr>
        <p:spPr>
          <a:xfrm>
            <a:off x="9857232" y="621792"/>
            <a:ext cx="1536192" cy="164592"/>
          </a:xfrm>
          <a:prstGeom prst="rect">
            <a:avLst/>
          </a:prstGeom>
          <a:noFill/>
          <a:ln/>
        </p:spPr>
        <p:txBody>
          <a:bodyPr wrap="square" lIns="0" tIns="0" rIns="0" bIns="0" rtlCol="0" anchor="ctr"/>
          <a:lstStyle/>
          <a:p>
            <a:pPr marL="0" indent="0" algn="ctr">
              <a:buNone/>
            </a:pPr>
            <a:r>
              <a:rPr lang="en-US" sz="1000" b="1">
                <a:solidFill>
                  <a:srgbClr val="2E7D8A"/>
                </a:solidFill>
                <a:latin typeface="Aptos" pitchFamily="34" charset="0"/>
                <a:ea typeface="Aptos" pitchFamily="34" charset="-122"/>
                <a:cs typeface="Aptos" pitchFamily="34" charset="-120"/>
              </a:rPr>
              <a:t>Next</a:t>
            </a:r>
            <a:endParaRPr lang="en-US" sz="1000"/>
          </a:p>
        </p:txBody>
      </p:sp>
      <p:sp>
        <p:nvSpPr>
          <p:cNvPr id="6" name="Shape 4"/>
          <p:cNvSpPr/>
          <p:nvPr/>
        </p:nvSpPr>
        <p:spPr>
          <a:xfrm>
            <a:off x="658368" y="1536192"/>
            <a:ext cx="5303520" cy="4343400"/>
          </a:xfrm>
          <a:prstGeom prst="roundRect">
            <a:avLst>
              <a:gd name="adj" fmla="val 1263"/>
            </a:avLst>
          </a:prstGeom>
          <a:solidFill>
            <a:srgbClr val="FFFFFF"/>
          </a:solidFill>
          <a:ln w="12700">
            <a:solidFill>
              <a:srgbClr val="DDE7EE"/>
            </a:solidFill>
            <a:prstDash val="solid"/>
          </a:ln>
          <a:effectLst>
            <a:outerShdw blurRad="12700" dist="6350" dir="2700000" algn="bl" rotWithShape="0">
              <a:srgbClr val="000000">
                <a:alpha val="12000"/>
              </a:srgbClr>
            </a:outerShdw>
          </a:effectLst>
        </p:spPr>
        <p:txBody>
          <a:bodyPr/>
          <a:lstStyle/>
          <a:p>
            <a:endParaRPr lang="en-IE"/>
          </a:p>
        </p:txBody>
      </p:sp>
      <p:sp>
        <p:nvSpPr>
          <p:cNvPr id="7" name="Text 5"/>
          <p:cNvSpPr/>
          <p:nvPr/>
        </p:nvSpPr>
        <p:spPr>
          <a:xfrm>
            <a:off x="914400" y="1810512"/>
            <a:ext cx="2011680" cy="274320"/>
          </a:xfrm>
          <a:prstGeom prst="rect">
            <a:avLst/>
          </a:prstGeom>
          <a:noFill/>
          <a:ln/>
        </p:spPr>
        <p:txBody>
          <a:bodyPr wrap="square" lIns="0" tIns="0" rIns="0" bIns="0" rtlCol="0" anchor="ctr"/>
          <a:lstStyle/>
          <a:p>
            <a:pPr marL="0" indent="0">
              <a:buNone/>
            </a:pPr>
            <a:r>
              <a:rPr lang="en-US" sz="2000" b="1">
                <a:solidFill>
                  <a:srgbClr val="1F5A7A"/>
                </a:solidFill>
                <a:latin typeface="Aptos Display" pitchFamily="34" charset="0"/>
                <a:ea typeface="Aptos Display" pitchFamily="34" charset="-122"/>
                <a:cs typeface="Aptos Display" pitchFamily="34" charset="-120"/>
              </a:rPr>
              <a:t>Next steps</a:t>
            </a:r>
            <a:endParaRPr lang="en-US" sz="2000"/>
          </a:p>
        </p:txBody>
      </p:sp>
      <p:sp>
        <p:nvSpPr>
          <p:cNvPr id="8" name="Shape 6"/>
          <p:cNvSpPr/>
          <p:nvPr/>
        </p:nvSpPr>
        <p:spPr>
          <a:xfrm>
            <a:off x="932688" y="2409444"/>
            <a:ext cx="109728" cy="109728"/>
          </a:xfrm>
          <a:prstGeom prst="ellipse">
            <a:avLst/>
          </a:prstGeom>
          <a:solidFill>
            <a:srgbClr val="1F5A7A"/>
          </a:solidFill>
          <a:ln w="12700">
            <a:solidFill>
              <a:srgbClr val="1F5A7A"/>
            </a:solidFill>
            <a:prstDash val="solid"/>
          </a:ln>
        </p:spPr>
        <p:txBody>
          <a:bodyPr/>
          <a:lstStyle/>
          <a:p>
            <a:endParaRPr lang="en-IE"/>
          </a:p>
        </p:txBody>
      </p:sp>
      <p:sp>
        <p:nvSpPr>
          <p:cNvPr id="9" name="Text 7"/>
          <p:cNvSpPr/>
          <p:nvPr/>
        </p:nvSpPr>
        <p:spPr>
          <a:xfrm>
            <a:off x="1133856" y="2304288"/>
            <a:ext cx="4526280" cy="292608"/>
          </a:xfrm>
          <a:prstGeom prst="rect">
            <a:avLst/>
          </a:prstGeom>
          <a:noFill/>
          <a:ln/>
        </p:spPr>
        <p:txBody>
          <a:bodyPr wrap="square" lIns="0" tIns="0" rIns="0" bIns="0" rtlCol="0" anchor="ctr"/>
          <a:lstStyle/>
          <a:p>
            <a:pPr marL="0" indent="0">
              <a:buNone/>
            </a:pPr>
            <a:r>
              <a:rPr lang="en-US" sz="1650">
                <a:solidFill>
                  <a:srgbClr val="21313C"/>
                </a:solidFill>
                <a:latin typeface="Aptos" pitchFamily="34" charset="0"/>
                <a:ea typeface="Aptos" pitchFamily="34" charset="-122"/>
                <a:cs typeface="Aptos" pitchFamily="34" charset="-120"/>
              </a:rPr>
              <a:t>Continue staff professional development</a:t>
            </a:r>
            <a:endParaRPr lang="en-US" sz="1650"/>
          </a:p>
        </p:txBody>
      </p:sp>
      <p:sp>
        <p:nvSpPr>
          <p:cNvPr id="10" name="Shape 8"/>
          <p:cNvSpPr/>
          <p:nvPr/>
        </p:nvSpPr>
        <p:spPr>
          <a:xfrm>
            <a:off x="932688" y="3159252"/>
            <a:ext cx="109728" cy="109728"/>
          </a:xfrm>
          <a:prstGeom prst="ellipse">
            <a:avLst/>
          </a:prstGeom>
          <a:solidFill>
            <a:srgbClr val="1F5A7A"/>
          </a:solidFill>
          <a:ln w="12700">
            <a:solidFill>
              <a:srgbClr val="1F5A7A"/>
            </a:solidFill>
            <a:prstDash val="solid"/>
          </a:ln>
        </p:spPr>
        <p:txBody>
          <a:bodyPr/>
          <a:lstStyle/>
          <a:p>
            <a:endParaRPr lang="en-IE"/>
          </a:p>
        </p:txBody>
      </p:sp>
      <p:sp>
        <p:nvSpPr>
          <p:cNvPr id="11" name="Text 9"/>
          <p:cNvSpPr/>
          <p:nvPr/>
        </p:nvSpPr>
        <p:spPr>
          <a:xfrm>
            <a:off x="1133856" y="3054096"/>
            <a:ext cx="4526280" cy="292608"/>
          </a:xfrm>
          <a:prstGeom prst="rect">
            <a:avLst/>
          </a:prstGeom>
          <a:noFill/>
          <a:ln/>
        </p:spPr>
        <p:txBody>
          <a:bodyPr wrap="square" lIns="0" tIns="0" rIns="0" bIns="0" rtlCol="0" anchor="ctr"/>
          <a:lstStyle/>
          <a:p>
            <a:pPr marL="0" indent="0">
              <a:buNone/>
            </a:pPr>
            <a:r>
              <a:rPr lang="en-US" sz="1650">
                <a:solidFill>
                  <a:srgbClr val="21313C"/>
                </a:solidFill>
                <a:latin typeface="Aptos" pitchFamily="34" charset="0"/>
                <a:ea typeface="Aptos" pitchFamily="34" charset="-122"/>
                <a:cs typeface="Aptos" pitchFamily="34" charset="-120"/>
              </a:rPr>
              <a:t>Share examples of UDL practice</a:t>
            </a:r>
            <a:endParaRPr lang="en-US" sz="1650"/>
          </a:p>
        </p:txBody>
      </p:sp>
      <p:sp>
        <p:nvSpPr>
          <p:cNvPr id="12" name="Shape 10"/>
          <p:cNvSpPr/>
          <p:nvPr/>
        </p:nvSpPr>
        <p:spPr>
          <a:xfrm>
            <a:off x="932688" y="3909060"/>
            <a:ext cx="109728" cy="109728"/>
          </a:xfrm>
          <a:prstGeom prst="ellipse">
            <a:avLst/>
          </a:prstGeom>
          <a:solidFill>
            <a:srgbClr val="1F5A7A"/>
          </a:solidFill>
          <a:ln w="12700">
            <a:solidFill>
              <a:srgbClr val="1F5A7A"/>
            </a:solidFill>
            <a:prstDash val="solid"/>
          </a:ln>
        </p:spPr>
        <p:txBody>
          <a:bodyPr/>
          <a:lstStyle/>
          <a:p>
            <a:endParaRPr lang="en-IE"/>
          </a:p>
        </p:txBody>
      </p:sp>
      <p:sp>
        <p:nvSpPr>
          <p:cNvPr id="13" name="Text 11"/>
          <p:cNvSpPr/>
          <p:nvPr/>
        </p:nvSpPr>
        <p:spPr>
          <a:xfrm>
            <a:off x="1133856" y="3803904"/>
            <a:ext cx="4526280" cy="292608"/>
          </a:xfrm>
          <a:prstGeom prst="rect">
            <a:avLst/>
          </a:prstGeom>
          <a:noFill/>
          <a:ln/>
        </p:spPr>
        <p:txBody>
          <a:bodyPr wrap="square" lIns="0" tIns="0" rIns="0" bIns="0" rtlCol="0" anchor="ctr"/>
          <a:lstStyle/>
          <a:p>
            <a:pPr marL="0" indent="0">
              <a:buNone/>
            </a:pPr>
            <a:r>
              <a:rPr lang="en-US" sz="1650">
                <a:solidFill>
                  <a:srgbClr val="21313C"/>
                </a:solidFill>
                <a:latin typeface="Aptos" pitchFamily="34" charset="0"/>
                <a:ea typeface="Aptos" pitchFamily="34" charset="-122"/>
                <a:cs typeface="Aptos" pitchFamily="34" charset="-120"/>
              </a:rPr>
              <a:t>Build on visual and environmental supports</a:t>
            </a:r>
            <a:endParaRPr lang="en-US" sz="1650"/>
          </a:p>
        </p:txBody>
      </p:sp>
      <p:sp>
        <p:nvSpPr>
          <p:cNvPr id="14" name="Shape 12"/>
          <p:cNvSpPr/>
          <p:nvPr/>
        </p:nvSpPr>
        <p:spPr>
          <a:xfrm>
            <a:off x="932688" y="4658868"/>
            <a:ext cx="109728" cy="109728"/>
          </a:xfrm>
          <a:prstGeom prst="ellipse">
            <a:avLst/>
          </a:prstGeom>
          <a:solidFill>
            <a:srgbClr val="1F5A7A"/>
          </a:solidFill>
          <a:ln w="12700">
            <a:solidFill>
              <a:srgbClr val="1F5A7A"/>
            </a:solidFill>
            <a:prstDash val="solid"/>
          </a:ln>
        </p:spPr>
        <p:txBody>
          <a:bodyPr/>
          <a:lstStyle/>
          <a:p>
            <a:endParaRPr lang="en-IE"/>
          </a:p>
        </p:txBody>
      </p:sp>
      <p:sp>
        <p:nvSpPr>
          <p:cNvPr id="15" name="Text 13"/>
          <p:cNvSpPr/>
          <p:nvPr/>
        </p:nvSpPr>
        <p:spPr>
          <a:xfrm>
            <a:off x="1133856" y="4553712"/>
            <a:ext cx="4526280" cy="292608"/>
          </a:xfrm>
          <a:prstGeom prst="rect">
            <a:avLst/>
          </a:prstGeom>
          <a:noFill/>
          <a:ln/>
        </p:spPr>
        <p:txBody>
          <a:bodyPr wrap="square" lIns="0" tIns="0" rIns="0" bIns="0" rtlCol="0" anchor="ctr"/>
          <a:lstStyle/>
          <a:p>
            <a:pPr marL="0" indent="0">
              <a:buNone/>
            </a:pPr>
            <a:r>
              <a:rPr lang="en-US" sz="1650">
                <a:solidFill>
                  <a:srgbClr val="21313C"/>
                </a:solidFill>
                <a:latin typeface="Aptos" pitchFamily="34" charset="0"/>
                <a:ea typeface="Aptos" pitchFamily="34" charset="-122"/>
                <a:cs typeface="Aptos" pitchFamily="34" charset="-120"/>
              </a:rPr>
              <a:t>Embed small changes across classrooms</a:t>
            </a:r>
            <a:endParaRPr lang="en-US" sz="1650"/>
          </a:p>
        </p:txBody>
      </p:sp>
      <p:sp>
        <p:nvSpPr>
          <p:cNvPr id="16" name="Shape 14"/>
          <p:cNvSpPr/>
          <p:nvPr/>
        </p:nvSpPr>
        <p:spPr>
          <a:xfrm>
            <a:off x="6254496" y="1536192"/>
            <a:ext cx="5303520" cy="4343400"/>
          </a:xfrm>
          <a:prstGeom prst="roundRect">
            <a:avLst>
              <a:gd name="adj" fmla="val 1263"/>
            </a:avLst>
          </a:prstGeom>
          <a:solidFill>
            <a:srgbClr val="EAF4F7"/>
          </a:solidFill>
          <a:ln w="12700">
            <a:solidFill>
              <a:srgbClr val="EAF4F7"/>
            </a:solidFill>
            <a:prstDash val="solid"/>
          </a:ln>
        </p:spPr>
        <p:txBody>
          <a:bodyPr/>
          <a:lstStyle/>
          <a:p>
            <a:endParaRPr lang="en-IE"/>
          </a:p>
        </p:txBody>
      </p:sp>
      <p:sp>
        <p:nvSpPr>
          <p:cNvPr id="17" name="Text 15"/>
          <p:cNvSpPr/>
          <p:nvPr/>
        </p:nvSpPr>
        <p:spPr>
          <a:xfrm>
            <a:off x="6510528" y="1810512"/>
            <a:ext cx="3840480" cy="274320"/>
          </a:xfrm>
          <a:prstGeom prst="rect">
            <a:avLst/>
          </a:prstGeom>
          <a:noFill/>
          <a:ln/>
        </p:spPr>
        <p:txBody>
          <a:bodyPr wrap="square" lIns="0" tIns="0" rIns="0" bIns="0" rtlCol="0" anchor="ctr"/>
          <a:lstStyle/>
          <a:p>
            <a:pPr marL="0" indent="0">
              <a:buNone/>
            </a:pPr>
            <a:r>
              <a:rPr lang="en-US" sz="2000" b="1">
                <a:solidFill>
                  <a:srgbClr val="1F5A7A"/>
                </a:solidFill>
                <a:latin typeface="Aptos Display" pitchFamily="34" charset="0"/>
                <a:ea typeface="Aptos Display" pitchFamily="34" charset="-122"/>
                <a:cs typeface="Aptos Display" pitchFamily="34" charset="-120"/>
              </a:rPr>
              <a:t>Measures of success / evidence</a:t>
            </a:r>
            <a:endParaRPr lang="en-US" sz="2000"/>
          </a:p>
        </p:txBody>
      </p:sp>
      <p:sp>
        <p:nvSpPr>
          <p:cNvPr id="18" name="Shape 16"/>
          <p:cNvSpPr/>
          <p:nvPr/>
        </p:nvSpPr>
        <p:spPr>
          <a:xfrm>
            <a:off x="6528816" y="2409444"/>
            <a:ext cx="109728" cy="109728"/>
          </a:xfrm>
          <a:prstGeom prst="ellipse">
            <a:avLst/>
          </a:prstGeom>
          <a:solidFill>
            <a:srgbClr val="2E7D8A"/>
          </a:solidFill>
          <a:ln w="12700">
            <a:solidFill>
              <a:srgbClr val="2E7D8A"/>
            </a:solidFill>
            <a:prstDash val="solid"/>
          </a:ln>
        </p:spPr>
        <p:txBody>
          <a:bodyPr/>
          <a:lstStyle/>
          <a:p>
            <a:endParaRPr lang="en-IE"/>
          </a:p>
        </p:txBody>
      </p:sp>
      <p:sp>
        <p:nvSpPr>
          <p:cNvPr id="19" name="Text 17"/>
          <p:cNvSpPr/>
          <p:nvPr/>
        </p:nvSpPr>
        <p:spPr>
          <a:xfrm>
            <a:off x="6729984" y="2304288"/>
            <a:ext cx="4480560" cy="292608"/>
          </a:xfrm>
          <a:prstGeom prst="rect">
            <a:avLst/>
          </a:prstGeom>
          <a:noFill/>
          <a:ln/>
        </p:spPr>
        <p:txBody>
          <a:bodyPr wrap="square" lIns="0" tIns="0" rIns="0" bIns="0" rtlCol="0" anchor="ctr"/>
          <a:lstStyle/>
          <a:p>
            <a:pPr marL="0" indent="0">
              <a:buNone/>
            </a:pPr>
            <a:r>
              <a:rPr lang="en-US" sz="1650">
                <a:solidFill>
                  <a:srgbClr val="21313C"/>
                </a:solidFill>
                <a:latin typeface="Aptos" pitchFamily="34" charset="0"/>
                <a:ea typeface="Aptos" pitchFamily="34" charset="-122"/>
                <a:cs typeface="Aptos" pitchFamily="34" charset="-120"/>
              </a:rPr>
              <a:t>Student engagement</a:t>
            </a:r>
            <a:endParaRPr lang="en-US" sz="1650"/>
          </a:p>
        </p:txBody>
      </p:sp>
      <p:sp>
        <p:nvSpPr>
          <p:cNvPr id="20" name="Shape 18"/>
          <p:cNvSpPr/>
          <p:nvPr/>
        </p:nvSpPr>
        <p:spPr>
          <a:xfrm>
            <a:off x="6528816" y="3159252"/>
            <a:ext cx="109728" cy="109728"/>
          </a:xfrm>
          <a:prstGeom prst="ellipse">
            <a:avLst/>
          </a:prstGeom>
          <a:solidFill>
            <a:srgbClr val="2E7D8A"/>
          </a:solidFill>
          <a:ln w="12700">
            <a:solidFill>
              <a:srgbClr val="2E7D8A"/>
            </a:solidFill>
            <a:prstDash val="solid"/>
          </a:ln>
        </p:spPr>
        <p:txBody>
          <a:bodyPr/>
          <a:lstStyle/>
          <a:p>
            <a:endParaRPr lang="en-IE"/>
          </a:p>
        </p:txBody>
      </p:sp>
      <p:sp>
        <p:nvSpPr>
          <p:cNvPr id="21" name="Text 19"/>
          <p:cNvSpPr/>
          <p:nvPr/>
        </p:nvSpPr>
        <p:spPr>
          <a:xfrm>
            <a:off x="6729984" y="3054096"/>
            <a:ext cx="4480560" cy="292608"/>
          </a:xfrm>
          <a:prstGeom prst="rect">
            <a:avLst/>
          </a:prstGeom>
          <a:noFill/>
          <a:ln/>
        </p:spPr>
        <p:txBody>
          <a:bodyPr wrap="square" lIns="0" tIns="0" rIns="0" bIns="0" rtlCol="0" anchor="ctr"/>
          <a:lstStyle/>
          <a:p>
            <a:pPr marL="0" indent="0">
              <a:buNone/>
            </a:pPr>
            <a:r>
              <a:rPr lang="en-US" sz="1650">
                <a:solidFill>
                  <a:srgbClr val="21313C"/>
                </a:solidFill>
                <a:latin typeface="Aptos" pitchFamily="34" charset="0"/>
                <a:ea typeface="Aptos" pitchFamily="34" charset="-122"/>
                <a:cs typeface="Aptos" pitchFamily="34" charset="-120"/>
              </a:rPr>
              <a:t>Teacher reflection</a:t>
            </a:r>
            <a:endParaRPr lang="en-US" sz="1650"/>
          </a:p>
        </p:txBody>
      </p:sp>
      <p:sp>
        <p:nvSpPr>
          <p:cNvPr id="22" name="Shape 20"/>
          <p:cNvSpPr/>
          <p:nvPr/>
        </p:nvSpPr>
        <p:spPr>
          <a:xfrm>
            <a:off x="6528816" y="3909060"/>
            <a:ext cx="109728" cy="109728"/>
          </a:xfrm>
          <a:prstGeom prst="ellipse">
            <a:avLst/>
          </a:prstGeom>
          <a:solidFill>
            <a:srgbClr val="2E7D8A"/>
          </a:solidFill>
          <a:ln w="12700">
            <a:solidFill>
              <a:srgbClr val="2E7D8A"/>
            </a:solidFill>
            <a:prstDash val="solid"/>
          </a:ln>
        </p:spPr>
        <p:txBody>
          <a:bodyPr/>
          <a:lstStyle/>
          <a:p>
            <a:endParaRPr lang="en-IE"/>
          </a:p>
        </p:txBody>
      </p:sp>
      <p:sp>
        <p:nvSpPr>
          <p:cNvPr id="23" name="Text 21"/>
          <p:cNvSpPr/>
          <p:nvPr/>
        </p:nvSpPr>
        <p:spPr>
          <a:xfrm>
            <a:off x="6729984" y="3803904"/>
            <a:ext cx="4480560" cy="292608"/>
          </a:xfrm>
          <a:prstGeom prst="rect">
            <a:avLst/>
          </a:prstGeom>
          <a:noFill/>
          <a:ln/>
        </p:spPr>
        <p:txBody>
          <a:bodyPr wrap="square" lIns="0" tIns="0" rIns="0" bIns="0" rtlCol="0" anchor="ctr"/>
          <a:lstStyle/>
          <a:p>
            <a:pPr marL="0" indent="0">
              <a:buNone/>
            </a:pPr>
            <a:r>
              <a:rPr lang="en-US" sz="1650">
                <a:solidFill>
                  <a:srgbClr val="21313C"/>
                </a:solidFill>
                <a:latin typeface="Aptos" pitchFamily="34" charset="0"/>
                <a:ea typeface="Aptos" pitchFamily="34" charset="-122"/>
                <a:cs typeface="Aptos" pitchFamily="34" charset="-120"/>
              </a:rPr>
              <a:t>Examples of inclusive practice</a:t>
            </a:r>
            <a:endParaRPr lang="en-US" sz="1650"/>
          </a:p>
        </p:txBody>
      </p:sp>
      <p:sp>
        <p:nvSpPr>
          <p:cNvPr id="24" name="Shape 22"/>
          <p:cNvSpPr/>
          <p:nvPr/>
        </p:nvSpPr>
        <p:spPr>
          <a:xfrm>
            <a:off x="6528816" y="4658868"/>
            <a:ext cx="109728" cy="109728"/>
          </a:xfrm>
          <a:prstGeom prst="ellipse">
            <a:avLst/>
          </a:prstGeom>
          <a:solidFill>
            <a:srgbClr val="2E7D8A"/>
          </a:solidFill>
          <a:ln w="12700">
            <a:solidFill>
              <a:srgbClr val="2E7D8A"/>
            </a:solidFill>
            <a:prstDash val="solid"/>
          </a:ln>
        </p:spPr>
        <p:txBody>
          <a:bodyPr/>
          <a:lstStyle/>
          <a:p>
            <a:endParaRPr lang="en-IE"/>
          </a:p>
        </p:txBody>
      </p:sp>
      <p:sp>
        <p:nvSpPr>
          <p:cNvPr id="25" name="Text 23"/>
          <p:cNvSpPr/>
          <p:nvPr/>
        </p:nvSpPr>
        <p:spPr>
          <a:xfrm>
            <a:off x="6729984" y="4553712"/>
            <a:ext cx="4480560" cy="292608"/>
          </a:xfrm>
          <a:prstGeom prst="rect">
            <a:avLst/>
          </a:prstGeom>
          <a:noFill/>
          <a:ln/>
        </p:spPr>
        <p:txBody>
          <a:bodyPr wrap="square" lIns="0" tIns="0" rIns="0" bIns="0" rtlCol="0" anchor="ctr"/>
          <a:lstStyle/>
          <a:p>
            <a:pPr marL="0" indent="0">
              <a:buNone/>
            </a:pPr>
            <a:r>
              <a:rPr lang="en-US" sz="1650">
                <a:solidFill>
                  <a:srgbClr val="21313C"/>
                </a:solidFill>
                <a:latin typeface="Aptos" pitchFamily="34" charset="0"/>
                <a:ea typeface="Aptos" pitchFamily="34" charset="-122"/>
                <a:cs typeface="Aptos" pitchFamily="34" charset="-120"/>
              </a:rPr>
              <a:t>Increased student participation and communication</a:t>
            </a:r>
            <a:endParaRPr lang="en-US" sz="165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40080" y="502920"/>
            <a:ext cx="8046720" cy="365760"/>
          </a:xfrm>
          <a:prstGeom prst="rect">
            <a:avLst/>
          </a:prstGeom>
          <a:noFill/>
          <a:ln/>
        </p:spPr>
        <p:txBody>
          <a:bodyPr wrap="square" lIns="0" tIns="0" rIns="0" bIns="0" rtlCol="0" anchor="ctr"/>
          <a:lstStyle/>
          <a:p>
            <a:pPr marL="0" indent="0">
              <a:buNone/>
            </a:pPr>
            <a:r>
              <a:rPr lang="en-US" sz="2400" b="1">
                <a:solidFill>
                  <a:srgbClr val="1F5A7A"/>
                </a:solidFill>
                <a:latin typeface="Aptos Display" pitchFamily="34" charset="0"/>
                <a:ea typeface="Aptos Display" pitchFamily="34" charset="-122"/>
                <a:cs typeface="Aptos Display" pitchFamily="34" charset="-120"/>
              </a:rPr>
              <a:t>Impact on me as a professional</a:t>
            </a:r>
            <a:endParaRPr lang="en-US" sz="2400"/>
          </a:p>
        </p:txBody>
      </p:sp>
      <p:sp>
        <p:nvSpPr>
          <p:cNvPr id="3" name="Text 1"/>
          <p:cNvSpPr/>
          <p:nvPr/>
        </p:nvSpPr>
        <p:spPr>
          <a:xfrm>
            <a:off x="658368" y="1078992"/>
            <a:ext cx="9692640" cy="310896"/>
          </a:xfrm>
          <a:prstGeom prst="rect">
            <a:avLst/>
          </a:prstGeom>
          <a:noFill/>
          <a:ln/>
        </p:spPr>
        <p:txBody>
          <a:bodyPr wrap="square" lIns="0" tIns="0" rIns="0" bIns="0" rtlCol="0" anchor="ctr"/>
          <a:lstStyle/>
          <a:p>
            <a:pPr marL="0" indent="0">
              <a:buNone/>
            </a:pPr>
            <a:r>
              <a:rPr lang="en-US" sz="1150">
                <a:solidFill>
                  <a:srgbClr val="5C6B74"/>
                </a:solidFill>
                <a:latin typeface="Aptos" pitchFamily="34" charset="0"/>
                <a:ea typeface="Aptos" pitchFamily="34" charset="-122"/>
                <a:cs typeface="Aptos" pitchFamily="34" charset="-120"/>
              </a:rPr>
              <a:t>Professional learning, reflection and a stronger understanding of inclusive design.</a:t>
            </a:r>
            <a:endParaRPr lang="en-US" sz="1150"/>
          </a:p>
        </p:txBody>
      </p:sp>
      <p:sp>
        <p:nvSpPr>
          <p:cNvPr id="4" name="Shape 2"/>
          <p:cNvSpPr/>
          <p:nvPr/>
        </p:nvSpPr>
        <p:spPr>
          <a:xfrm>
            <a:off x="9738360" y="548640"/>
            <a:ext cx="1783080" cy="384048"/>
          </a:xfrm>
          <a:prstGeom prst="roundRect">
            <a:avLst>
              <a:gd name="adj" fmla="val 19048"/>
            </a:avLst>
          </a:prstGeom>
          <a:solidFill>
            <a:srgbClr val="EAF4F7"/>
          </a:solidFill>
          <a:ln w="12700">
            <a:solidFill>
              <a:srgbClr val="EAF4F7"/>
            </a:solidFill>
            <a:prstDash val="solid"/>
          </a:ln>
          <a:effectLst>
            <a:outerShdw blurRad="12700" dist="6350" dir="2700000" algn="bl" rotWithShape="0">
              <a:srgbClr val="000000">
                <a:alpha val="8000"/>
              </a:srgbClr>
            </a:outerShdw>
          </a:effectLst>
        </p:spPr>
        <p:txBody>
          <a:bodyPr/>
          <a:lstStyle/>
          <a:p>
            <a:endParaRPr lang="en-IE"/>
          </a:p>
        </p:txBody>
      </p:sp>
      <p:sp>
        <p:nvSpPr>
          <p:cNvPr id="5" name="Text 3"/>
          <p:cNvSpPr/>
          <p:nvPr/>
        </p:nvSpPr>
        <p:spPr>
          <a:xfrm>
            <a:off x="9857232" y="621792"/>
            <a:ext cx="1536192" cy="164592"/>
          </a:xfrm>
          <a:prstGeom prst="rect">
            <a:avLst/>
          </a:prstGeom>
          <a:noFill/>
          <a:ln/>
        </p:spPr>
        <p:txBody>
          <a:bodyPr wrap="square" lIns="0" tIns="0" rIns="0" bIns="0" rtlCol="0" anchor="ctr"/>
          <a:lstStyle/>
          <a:p>
            <a:pPr marL="0" indent="0" algn="ctr">
              <a:buNone/>
            </a:pPr>
            <a:r>
              <a:rPr lang="en-US" sz="1000" b="1">
                <a:solidFill>
                  <a:srgbClr val="2E7D8A"/>
                </a:solidFill>
                <a:latin typeface="Aptos" pitchFamily="34" charset="0"/>
                <a:ea typeface="Aptos" pitchFamily="34" charset="-122"/>
                <a:cs typeface="Aptos" pitchFamily="34" charset="-120"/>
              </a:rPr>
              <a:t>Personal</a:t>
            </a:r>
            <a:endParaRPr lang="en-US" sz="1000"/>
          </a:p>
        </p:txBody>
      </p:sp>
      <p:sp>
        <p:nvSpPr>
          <p:cNvPr id="6" name="Shape 4"/>
          <p:cNvSpPr/>
          <p:nvPr/>
        </p:nvSpPr>
        <p:spPr>
          <a:xfrm>
            <a:off x="658368" y="1572768"/>
            <a:ext cx="7406640" cy="4251960"/>
          </a:xfrm>
          <a:prstGeom prst="roundRect">
            <a:avLst>
              <a:gd name="adj" fmla="val 1290"/>
            </a:avLst>
          </a:prstGeom>
          <a:solidFill>
            <a:srgbClr val="FFFFFF"/>
          </a:solidFill>
          <a:ln w="12700">
            <a:solidFill>
              <a:srgbClr val="DDE7EE"/>
            </a:solidFill>
            <a:prstDash val="solid"/>
          </a:ln>
          <a:effectLst>
            <a:outerShdw blurRad="12700" dist="6350" dir="2700000" algn="bl" rotWithShape="0">
              <a:srgbClr val="000000">
                <a:alpha val="12000"/>
              </a:srgbClr>
            </a:outerShdw>
          </a:effectLst>
        </p:spPr>
        <p:txBody>
          <a:bodyPr/>
          <a:lstStyle/>
          <a:p>
            <a:endParaRPr lang="en-IE"/>
          </a:p>
        </p:txBody>
      </p:sp>
      <p:sp>
        <p:nvSpPr>
          <p:cNvPr id="7" name="Shape 5"/>
          <p:cNvSpPr/>
          <p:nvPr/>
        </p:nvSpPr>
        <p:spPr>
          <a:xfrm>
            <a:off x="932688" y="2071116"/>
            <a:ext cx="109728" cy="109728"/>
          </a:xfrm>
          <a:prstGeom prst="ellipse">
            <a:avLst/>
          </a:prstGeom>
          <a:solidFill>
            <a:srgbClr val="1F5A7A"/>
          </a:solidFill>
          <a:ln w="12700">
            <a:solidFill>
              <a:srgbClr val="1F5A7A"/>
            </a:solidFill>
            <a:prstDash val="solid"/>
          </a:ln>
        </p:spPr>
        <p:txBody>
          <a:bodyPr/>
          <a:lstStyle/>
          <a:p>
            <a:endParaRPr lang="en-IE"/>
          </a:p>
        </p:txBody>
      </p:sp>
      <p:sp>
        <p:nvSpPr>
          <p:cNvPr id="8" name="Text 6"/>
          <p:cNvSpPr/>
          <p:nvPr/>
        </p:nvSpPr>
        <p:spPr>
          <a:xfrm>
            <a:off x="1133856" y="1965960"/>
            <a:ext cx="649224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Greater awareness of learner variability</a:t>
            </a:r>
            <a:endParaRPr lang="en-US" sz="1800"/>
          </a:p>
        </p:txBody>
      </p:sp>
      <p:sp>
        <p:nvSpPr>
          <p:cNvPr id="9" name="Shape 7"/>
          <p:cNvSpPr/>
          <p:nvPr/>
        </p:nvSpPr>
        <p:spPr>
          <a:xfrm>
            <a:off x="932688" y="2875788"/>
            <a:ext cx="109728" cy="109728"/>
          </a:xfrm>
          <a:prstGeom prst="ellipse">
            <a:avLst/>
          </a:prstGeom>
          <a:solidFill>
            <a:srgbClr val="1F5A7A"/>
          </a:solidFill>
          <a:ln w="12700">
            <a:solidFill>
              <a:srgbClr val="1F5A7A"/>
            </a:solidFill>
            <a:prstDash val="solid"/>
          </a:ln>
        </p:spPr>
        <p:txBody>
          <a:bodyPr/>
          <a:lstStyle/>
          <a:p>
            <a:endParaRPr lang="en-IE"/>
          </a:p>
        </p:txBody>
      </p:sp>
      <p:sp>
        <p:nvSpPr>
          <p:cNvPr id="10" name="Text 8"/>
          <p:cNvSpPr/>
          <p:nvPr/>
        </p:nvSpPr>
        <p:spPr>
          <a:xfrm>
            <a:off x="1133856" y="2770632"/>
            <a:ext cx="649224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More focus on removing barriers</a:t>
            </a:r>
            <a:endParaRPr lang="en-US" sz="1800"/>
          </a:p>
        </p:txBody>
      </p:sp>
      <p:sp>
        <p:nvSpPr>
          <p:cNvPr id="11" name="Shape 9"/>
          <p:cNvSpPr/>
          <p:nvPr/>
        </p:nvSpPr>
        <p:spPr>
          <a:xfrm>
            <a:off x="932688" y="3680460"/>
            <a:ext cx="109728" cy="109728"/>
          </a:xfrm>
          <a:prstGeom prst="ellipse">
            <a:avLst/>
          </a:prstGeom>
          <a:solidFill>
            <a:srgbClr val="1F5A7A"/>
          </a:solidFill>
          <a:ln w="12700">
            <a:solidFill>
              <a:srgbClr val="1F5A7A"/>
            </a:solidFill>
            <a:prstDash val="solid"/>
          </a:ln>
        </p:spPr>
        <p:txBody>
          <a:bodyPr/>
          <a:lstStyle/>
          <a:p>
            <a:endParaRPr lang="en-IE"/>
          </a:p>
        </p:txBody>
      </p:sp>
      <p:sp>
        <p:nvSpPr>
          <p:cNvPr id="12" name="Text 10"/>
          <p:cNvSpPr/>
          <p:nvPr/>
        </p:nvSpPr>
        <p:spPr>
          <a:xfrm>
            <a:off x="1133856" y="3575304"/>
            <a:ext cx="649224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Deeper reflection on lesson and environment design</a:t>
            </a:r>
            <a:endParaRPr lang="en-US" sz="1800"/>
          </a:p>
        </p:txBody>
      </p:sp>
      <p:sp>
        <p:nvSpPr>
          <p:cNvPr id="13" name="Shape 11"/>
          <p:cNvSpPr/>
          <p:nvPr/>
        </p:nvSpPr>
        <p:spPr>
          <a:xfrm>
            <a:off x="932688" y="4485132"/>
            <a:ext cx="109728" cy="109728"/>
          </a:xfrm>
          <a:prstGeom prst="ellipse">
            <a:avLst/>
          </a:prstGeom>
          <a:solidFill>
            <a:srgbClr val="1F5A7A"/>
          </a:solidFill>
          <a:ln w="12700">
            <a:solidFill>
              <a:srgbClr val="1F5A7A"/>
            </a:solidFill>
            <a:prstDash val="solid"/>
          </a:ln>
        </p:spPr>
        <p:txBody>
          <a:bodyPr/>
          <a:lstStyle/>
          <a:p>
            <a:endParaRPr lang="en-IE"/>
          </a:p>
        </p:txBody>
      </p:sp>
      <p:sp>
        <p:nvSpPr>
          <p:cNvPr id="14" name="Text 12"/>
          <p:cNvSpPr/>
          <p:nvPr/>
        </p:nvSpPr>
        <p:spPr>
          <a:xfrm>
            <a:off x="1133856" y="4379976"/>
            <a:ext cx="6492240" cy="292608"/>
          </a:xfrm>
          <a:prstGeom prst="rect">
            <a:avLst/>
          </a:prstGeom>
          <a:noFill/>
          <a:ln/>
        </p:spPr>
        <p:txBody>
          <a:bodyPr wrap="square" lIns="0" tIns="0" rIns="0" bIns="0" rtlCol="0" anchor="ctr"/>
          <a:lstStyle/>
          <a:p>
            <a:pPr marL="0" indent="0">
              <a:buNone/>
            </a:pPr>
            <a:r>
              <a:rPr lang="en-US" sz="1800">
                <a:solidFill>
                  <a:srgbClr val="21313C"/>
                </a:solidFill>
                <a:latin typeface="Aptos" pitchFamily="34" charset="0"/>
                <a:ea typeface="Aptos" pitchFamily="34" charset="-122"/>
                <a:cs typeface="Aptos" pitchFamily="34" charset="-120"/>
              </a:rPr>
              <a:t>Stronger understanding of inclusive practice</a:t>
            </a:r>
            <a:endParaRPr lang="en-US" sz="1800"/>
          </a:p>
        </p:txBody>
      </p:sp>
      <p:sp>
        <p:nvSpPr>
          <p:cNvPr id="15" name="Shape 13"/>
          <p:cNvSpPr/>
          <p:nvPr/>
        </p:nvSpPr>
        <p:spPr>
          <a:xfrm>
            <a:off x="8366760" y="1874520"/>
            <a:ext cx="2788920" cy="3337560"/>
          </a:xfrm>
          <a:prstGeom prst="roundRect">
            <a:avLst>
              <a:gd name="adj" fmla="val 2623"/>
            </a:avLst>
          </a:prstGeom>
          <a:solidFill>
            <a:srgbClr val="EAF4F7"/>
          </a:solidFill>
          <a:ln w="12700">
            <a:solidFill>
              <a:srgbClr val="EAF4F7"/>
            </a:solidFill>
            <a:prstDash val="solid"/>
          </a:ln>
        </p:spPr>
        <p:txBody>
          <a:bodyPr/>
          <a:lstStyle/>
          <a:p>
            <a:endParaRPr lang="en-IE"/>
          </a:p>
        </p:txBody>
      </p:sp>
      <p:sp>
        <p:nvSpPr>
          <p:cNvPr id="16" name="Text 14"/>
          <p:cNvSpPr/>
          <p:nvPr/>
        </p:nvSpPr>
        <p:spPr>
          <a:xfrm>
            <a:off x="8641080" y="2423160"/>
            <a:ext cx="2240280" cy="2011680"/>
          </a:xfrm>
          <a:prstGeom prst="rect">
            <a:avLst/>
          </a:prstGeom>
          <a:noFill/>
          <a:ln/>
        </p:spPr>
        <p:txBody>
          <a:bodyPr wrap="square" lIns="0" tIns="0" rIns="0" bIns="0" rtlCol="0" anchor="ctr"/>
          <a:lstStyle/>
          <a:p>
            <a:pPr marL="0" indent="0" algn="ctr">
              <a:buNone/>
            </a:pPr>
            <a:r>
              <a:rPr lang="en-US" sz="2300" b="1">
                <a:solidFill>
                  <a:srgbClr val="1F5A7A"/>
                </a:solidFill>
                <a:latin typeface="Aptos Display" pitchFamily="34" charset="0"/>
                <a:ea typeface="Aptos Display" pitchFamily="34" charset="-122"/>
                <a:cs typeface="Aptos Display" pitchFamily="34" charset="-120"/>
              </a:rPr>
              <a:t>Designing for</a:t>
            </a:r>
            <a:endParaRPr lang="en-US" sz="2300"/>
          </a:p>
          <a:p>
            <a:pPr marL="0" indent="0" algn="ctr">
              <a:buNone/>
            </a:pPr>
            <a:r>
              <a:rPr lang="en-US" sz="2300" b="1">
                <a:solidFill>
                  <a:srgbClr val="1F5A7A"/>
                </a:solidFill>
                <a:latin typeface="Aptos Display" pitchFamily="34" charset="0"/>
                <a:ea typeface="Aptos Display" pitchFamily="34" charset="-122"/>
                <a:cs typeface="Aptos Display" pitchFamily="34" charset="-120"/>
              </a:rPr>
              <a:t>inclusion</a:t>
            </a:r>
            <a:endParaRPr lang="en-US" sz="2300"/>
          </a:p>
          <a:p>
            <a:pPr marL="0" indent="0" algn="ctr">
              <a:buNone/>
            </a:pPr>
            <a:r>
              <a:rPr lang="en-US" sz="2300" b="1">
                <a:solidFill>
                  <a:srgbClr val="1F5A7A"/>
                </a:solidFill>
                <a:latin typeface="Aptos Display" pitchFamily="34" charset="0"/>
                <a:ea typeface="Aptos Display" pitchFamily="34" charset="-122"/>
                <a:cs typeface="Aptos Display" pitchFamily="34" charset="-120"/>
              </a:rPr>
              <a:t>benefits</a:t>
            </a:r>
            <a:endParaRPr lang="en-US" sz="2300"/>
          </a:p>
          <a:p>
            <a:pPr marL="0" indent="0" algn="ctr">
              <a:buNone/>
            </a:pPr>
            <a:r>
              <a:rPr lang="en-US" sz="2300" b="1">
                <a:solidFill>
                  <a:srgbClr val="1F5A7A"/>
                </a:solidFill>
                <a:latin typeface="Aptos Display" pitchFamily="34" charset="0"/>
                <a:ea typeface="Aptos Display" pitchFamily="34" charset="-122"/>
                <a:cs typeface="Aptos Display" pitchFamily="34" charset="-120"/>
              </a:rPr>
              <a:t>everyone</a:t>
            </a:r>
            <a:endParaRPr lang="en-US" sz="230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a591b07d-bfae-41eb-bf3a-c5ba55c1aeb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C25E84B015B914BB51F3B2311AD3041" ma:contentTypeVersion="13" ma:contentTypeDescription="Create a new document." ma:contentTypeScope="" ma:versionID="11de3c6b1e78d15fe5c7a0b6de659c5e">
  <xsd:schema xmlns:xsd="http://www.w3.org/2001/XMLSchema" xmlns:xs="http://www.w3.org/2001/XMLSchema" xmlns:p="http://schemas.microsoft.com/office/2006/metadata/properties" xmlns:ns3="a591b07d-bfae-41eb-bf3a-c5ba55c1aeb9" targetNamespace="http://schemas.microsoft.com/office/2006/metadata/properties" ma:root="true" ma:fieldsID="30049089c78479b9b5ab066110467086" ns3:_="">
    <xsd:import namespace="a591b07d-bfae-41eb-bf3a-c5ba55c1aeb9"/>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91b07d-bfae-41eb-bf3a-c5ba55c1aeb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C6B6C5-A58F-43A3-AF2D-0A8B847CB809}">
  <ds:schemaRefs>
    <ds:schemaRef ds:uri="http://schemas.microsoft.com/sharepoint/v3/contenttype/forms"/>
  </ds:schemaRefs>
</ds:datastoreItem>
</file>

<file path=customXml/itemProps2.xml><?xml version="1.0" encoding="utf-8"?>
<ds:datastoreItem xmlns:ds="http://schemas.openxmlformats.org/officeDocument/2006/customXml" ds:itemID="{3B43945B-D4E9-4214-989C-B7E03657CC9A}">
  <ds:schemaRefs>
    <ds:schemaRef ds:uri="http://www.w3.org/XML/1998/namespace"/>
    <ds:schemaRef ds:uri="http://purl.org/dc/terms/"/>
    <ds:schemaRef ds:uri="http://schemas.openxmlformats.org/package/2006/metadata/core-properties"/>
    <ds:schemaRef ds:uri="a591b07d-bfae-41eb-bf3a-c5ba55c1aeb9"/>
    <ds:schemaRef ds:uri="http://schemas.microsoft.com/office/2006/metadata/properties"/>
    <ds:schemaRef ds:uri="http://schemas.microsoft.com/office/2006/documentManagement/types"/>
    <ds:schemaRef ds:uri="http://schemas.microsoft.com/office/infopath/2007/PartnerControls"/>
    <ds:schemaRef ds:uri="http://purl.org/dc/dcmitype/"/>
    <ds:schemaRef ds:uri="http://purl.org/dc/elements/1.1/"/>
  </ds:schemaRefs>
</ds:datastoreItem>
</file>

<file path=customXml/itemProps3.xml><?xml version="1.0" encoding="utf-8"?>
<ds:datastoreItem xmlns:ds="http://schemas.openxmlformats.org/officeDocument/2006/customXml" ds:itemID="{FA90B018-19F6-4A96-B884-79E78F69C344}">
  <ds:schemaRefs>
    <ds:schemaRef ds:uri="a591b07d-bfae-41eb-bf3a-c5ba55c1aeb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1040</Words>
  <Application>Microsoft Office PowerPoint</Application>
  <PresentationFormat>Widescreen</PresentationFormat>
  <Paragraphs>82</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UDL Schools Action Research Project</dc:title>
  <dc:subject>UDL Schools Action Research Project</dc:subject>
  <dc:creator>Edward Lacey</dc:creator>
  <cp:lastModifiedBy>Edward Lacey</cp:lastModifiedBy>
  <cp:revision>2</cp:revision>
  <dcterms:created xsi:type="dcterms:W3CDTF">2026-03-12T13:25:59Z</dcterms:created>
  <dcterms:modified xsi:type="dcterms:W3CDTF">2026-05-11T07:52:35Z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0x0101005C25E84B015B914BB51F3B2311AD3041</vt:lpwstr>
  </property>
</Properties>
</file>