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64" r:id="rId5"/>
    <p:sldId id="267" r:id="rId6"/>
    <p:sldId id="269" r:id="rId7"/>
    <p:sldId id="261" r:id="rId8"/>
    <p:sldId id="256" r:id="rId9"/>
    <p:sldId id="260" r:id="rId10"/>
    <p:sldId id="270" r:id="rId11"/>
    <p:sldId id="262" r:id="rId12"/>
    <p:sldId id="259" r:id="rId13"/>
  </p:sldIdLst>
  <p:sldSz cx="9144000" cy="5143500" type="screen16x9"/>
  <p:notesSz cx="7010400" cy="929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C5EF72-C07A-47E6-B03A-CD64AC19E49F}" v="68" dt="2026-05-12T15:01:06.1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8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631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pPr defTabSz="1043605"/>
            <a:fld id="{F7021451-1387-4CA6-816F-3879F97B5CBC}" type="slidenum">
              <a:rPr lang="en-US" sz="2100">
                <a:solidFill>
                  <a:prstClr val="black"/>
                </a:solidFill>
                <a:latin typeface="Aptos" panose="02110004020202020204"/>
              </a:rPr>
              <a:pPr defTabSz="1043605"/>
              <a:t>1</a:t>
            </a:fld>
            <a:endParaRPr lang="en-US" sz="210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1C5AD-EDEC-3E7C-BCB5-36F2B1739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AA2B70-C17C-900D-3BC4-BEE9692AC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ECAB28-53F7-5FA0-0B1C-C0F590D3A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9339D3-6AF9-4295-5FCB-A8B1F71A7E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12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pPr defTabSz="1043605">
              <a:defRPr/>
            </a:pPr>
            <a:fld id="{F7021451-1387-4CA6-816F-3879F97B5CBC}" type="slidenum">
              <a:rPr lang="en-US" sz="2100">
                <a:solidFill>
                  <a:prstClr val="black"/>
                </a:solidFill>
                <a:latin typeface="Aptos" panose="02110004020202020204"/>
              </a:rPr>
              <a:pPr defTabSz="1043605">
                <a:defRPr/>
              </a:pPr>
              <a:t>4</a:t>
            </a:fld>
            <a:endParaRPr lang="en-US" sz="210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B5860-3752-8DBC-D365-1E4F50283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F64B78-DA61-94F9-3620-EDD9BA4D36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0583E8-161A-FCA7-EE95-5B476505A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718C9-0BF4-EB65-9DAB-26333EC47F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54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4360" tIns="52180" rIns="104360" bIns="5218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4360" tIns="52180" rIns="104360" bIns="52180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" cy="514350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0" descr="/home/claude/NWETSS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64592"/>
            <a:ext cx="2697480" cy="484632"/>
          </a:xfrm>
          <a:prstGeom prst="rect">
            <a:avLst/>
          </a:prstGeom>
        </p:spPr>
      </p:pic>
      <p:pic>
        <p:nvPicPr>
          <p:cNvPr id="4" name="Image 1" descr="/home/claude/UDLConnectEd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3488" y="827532"/>
            <a:ext cx="1417320" cy="64922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40080" y="256032"/>
            <a:ext cx="539496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Building Leadership Through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Universal Design for Learning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40080" y="1737360"/>
            <a:ext cx="8138160" cy="36576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3"/>
          <p:cNvSpPr/>
          <p:nvPr/>
        </p:nvSpPr>
        <p:spPr>
          <a:xfrm>
            <a:off x="521208" y="3743162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14A09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7"/>
          <p:cNvSpPr/>
          <p:nvPr/>
        </p:nvSpPr>
        <p:spPr>
          <a:xfrm>
            <a:off x="731520" y="2468880"/>
            <a:ext cx="4754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1A2B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2"/>
          <p:cNvSpPr/>
          <p:nvPr/>
        </p:nvSpPr>
        <p:spPr>
          <a:xfrm>
            <a:off x="640080" y="478231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NWETSS  ·  Middle Management Structure 2025/26–2027/28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7A119259-0606-FBD2-AB5C-1072F5EFF45C}"/>
              </a:ext>
            </a:extLst>
          </p:cNvPr>
          <p:cNvSpPr/>
          <p:nvPr/>
        </p:nvSpPr>
        <p:spPr>
          <a:xfrm>
            <a:off x="640080" y="2719034"/>
            <a:ext cx="8229600" cy="65053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>
              <a:defRPr/>
            </a:pPr>
            <a:endParaRPr lang="en-US" sz="1400" i="1" dirty="0">
              <a:solidFill>
                <a:srgbClr val="14A09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lvl="0">
              <a:defRPr/>
            </a:pPr>
            <a:endParaRPr lang="en-US" sz="1400" i="1" dirty="0">
              <a:solidFill>
                <a:srgbClr val="14A09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lvl="0">
              <a:defRPr/>
            </a:pPr>
            <a:endParaRPr lang="en-US" sz="2000" i="1" dirty="0">
              <a:solidFill>
                <a:schemeClr val="bg1"/>
              </a:solidFill>
              <a:ea typeface="Calibri" pitchFamily="34" charset="-122"/>
              <a:cs typeface="Calibri" pitchFamily="34" charset="-120"/>
            </a:endParaRPr>
          </a:p>
          <a:p>
            <a:pPr lvl="0">
              <a:defRPr/>
            </a:pPr>
            <a:endParaRPr lang="en-US" sz="2000" i="1" dirty="0">
              <a:solidFill>
                <a:schemeClr val="bg1"/>
              </a:solidFill>
              <a:ea typeface="Calibri" pitchFamily="34" charset="-122"/>
              <a:cs typeface="Calibri" pitchFamily="34" charset="-120"/>
            </a:endParaRPr>
          </a:p>
          <a:p>
            <a:pPr lvl="0">
              <a:defRPr/>
            </a:pPr>
            <a:endParaRPr lang="en-US" sz="2000" i="1" dirty="0">
              <a:solidFill>
                <a:schemeClr val="bg1"/>
              </a:solidFill>
              <a:ea typeface="Calibri" pitchFamily="34" charset="-122"/>
              <a:cs typeface="Calibri" pitchFamily="34" charset="-120"/>
            </a:endParaRPr>
          </a:p>
          <a:p>
            <a:pPr lvl="0">
              <a:defRPr/>
            </a:pPr>
            <a:endParaRPr lang="en-US" sz="2000" i="1" dirty="0">
              <a:solidFill>
                <a:schemeClr val="bg1"/>
              </a:solidFill>
              <a:ea typeface="Calibri" pitchFamily="34" charset="-122"/>
              <a:cs typeface="Calibri" pitchFamily="34" charset="-120"/>
            </a:endParaRPr>
          </a:p>
          <a:p>
            <a:pPr lvl="0">
              <a:defRPr/>
            </a:pPr>
            <a:r>
              <a:rPr lang="en-US" sz="2000" i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Barriers in the existing AP structure</a:t>
            </a:r>
          </a:p>
          <a:p>
            <a:pPr lvl="0">
              <a:defRPr/>
            </a:pPr>
            <a:endParaRPr lang="en-US" sz="2000" i="1" dirty="0">
              <a:solidFill>
                <a:schemeClr val="bg1"/>
              </a:solidFill>
              <a:ea typeface="Calibri" pitchFamily="34" charset="-122"/>
              <a:cs typeface="Calibri" pitchFamily="34" charset="-120"/>
            </a:endParaRPr>
          </a:p>
          <a:p>
            <a:pPr marL="342900" lvl="0" indent="-342900">
              <a:buFontTx/>
              <a:buAutoNum type="arabicPeriod"/>
              <a:defRPr/>
            </a:pPr>
            <a:r>
              <a:rPr lang="en-US" sz="2000" i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Working in Isolation</a:t>
            </a:r>
          </a:p>
          <a:p>
            <a:pPr marL="342900" lvl="0" indent="-342900">
              <a:buAutoNum type="arabicPeriod" startAt="2"/>
              <a:defRPr/>
            </a:pPr>
            <a:r>
              <a:rPr lang="en-US" sz="2000" i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Culture of Collaboration Opportunities</a:t>
            </a:r>
            <a:endParaRPr lang="en-US" sz="2000" dirty="0">
              <a:solidFill>
                <a:schemeClr val="bg1"/>
              </a:solidFill>
            </a:endParaRPr>
          </a:p>
          <a:p>
            <a:pPr marL="342900" lvl="0" indent="-342900">
              <a:buAutoNum type="arabicPeriod" startAt="2"/>
              <a:defRPr/>
            </a:pPr>
            <a:r>
              <a:rPr lang="en-US" sz="2000" i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Roles with Focus</a:t>
            </a:r>
          </a:p>
          <a:p>
            <a:pPr marL="342900" lvl="0" indent="-342900">
              <a:buAutoNum type="arabicPeriod" startAt="2"/>
              <a:defRPr/>
            </a:pPr>
            <a:r>
              <a:rPr lang="en-US" sz="2000" i="1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Agency</a:t>
            </a: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CD84E4DD-E7BC-CAD1-2400-1CCF68DB1702}"/>
              </a:ext>
            </a:extLst>
          </p:cNvPr>
          <p:cNvSpPr/>
          <p:nvPr/>
        </p:nvSpPr>
        <p:spPr>
          <a:xfrm>
            <a:off x="457200" y="1999706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14A09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UDL was not an add-on to our restructure — it was the lens through which the whole structure was designed.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" name="Shape 1"/>
          <p:cNvSpPr/>
          <p:nvPr/>
        </p:nvSpPr>
        <p:spPr>
          <a:xfrm>
            <a:off x="0" y="960120"/>
            <a:ext cx="9144000" cy="4572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320040" y="128016"/>
            <a:ext cx="59436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Formation Process — UDL Principles in Action</a:t>
            </a:r>
            <a:endParaRPr lang="en-US" sz="2100" dirty="0"/>
          </a:p>
        </p:txBody>
      </p:sp>
      <p:pic>
        <p:nvPicPr>
          <p:cNvPr id="5" name="Image 0" descr="/home/claude/NWETSS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109728"/>
            <a:ext cx="1691640" cy="301752"/>
          </a:xfrm>
          <a:prstGeom prst="rect">
            <a:avLst/>
          </a:prstGeom>
        </p:spPr>
      </p:pic>
      <p:pic>
        <p:nvPicPr>
          <p:cNvPr id="6" name="Image 1" descr="/home/claude/UDLConnectEd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4152" y="73152"/>
            <a:ext cx="868680" cy="39319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201168" y="1115568"/>
            <a:ext cx="438912" cy="685800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 sz="1200"/>
          </a:p>
        </p:txBody>
      </p:sp>
      <p:sp>
        <p:nvSpPr>
          <p:cNvPr id="9" name="Text 5"/>
          <p:cNvSpPr/>
          <p:nvPr/>
        </p:nvSpPr>
        <p:spPr>
          <a:xfrm>
            <a:off x="201168" y="1261872"/>
            <a:ext cx="43891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731520" y="130302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Needs Mapped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201168" y="1874520"/>
            <a:ext cx="438912" cy="68580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 sz="2000"/>
          </a:p>
        </p:txBody>
      </p:sp>
      <p:sp>
        <p:nvSpPr>
          <p:cNvPr id="16" name="Text 12"/>
          <p:cNvSpPr/>
          <p:nvPr/>
        </p:nvSpPr>
        <p:spPr>
          <a:xfrm>
            <a:off x="201168" y="2020824"/>
            <a:ext cx="43891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731520" y="208940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Teams Designed</a:t>
            </a:r>
            <a:endParaRPr lang="en-US" sz="2000" dirty="0"/>
          </a:p>
        </p:txBody>
      </p:sp>
      <p:sp>
        <p:nvSpPr>
          <p:cNvPr id="22" name="Shape 18"/>
          <p:cNvSpPr/>
          <p:nvPr/>
        </p:nvSpPr>
        <p:spPr>
          <a:xfrm>
            <a:off x="201168" y="2633472"/>
            <a:ext cx="438912" cy="685800"/>
          </a:xfrm>
          <a:prstGeom prst="rect">
            <a:avLst/>
          </a:prstGeom>
          <a:solidFill>
            <a:srgbClr val="344D6E"/>
          </a:solidFill>
          <a:ln/>
        </p:spPr>
        <p:txBody>
          <a:bodyPr/>
          <a:lstStyle/>
          <a:p>
            <a:endParaRPr lang="en-IE" sz="2000"/>
          </a:p>
        </p:txBody>
      </p:sp>
      <p:sp>
        <p:nvSpPr>
          <p:cNvPr id="23" name="Text 19"/>
          <p:cNvSpPr/>
          <p:nvPr/>
        </p:nvSpPr>
        <p:spPr>
          <a:xfrm>
            <a:off x="201168" y="2779776"/>
            <a:ext cx="43891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4" name="Text 20"/>
          <p:cNvSpPr/>
          <p:nvPr/>
        </p:nvSpPr>
        <p:spPr>
          <a:xfrm>
            <a:off x="731520" y="2845743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APs Ranked Their Preference</a:t>
            </a:r>
            <a:endParaRPr lang="en-US" sz="2000" dirty="0"/>
          </a:p>
        </p:txBody>
      </p:sp>
      <p:sp>
        <p:nvSpPr>
          <p:cNvPr id="29" name="Shape 25"/>
          <p:cNvSpPr/>
          <p:nvPr/>
        </p:nvSpPr>
        <p:spPr>
          <a:xfrm>
            <a:off x="201168" y="3392424"/>
            <a:ext cx="438912" cy="685800"/>
          </a:xfrm>
          <a:prstGeom prst="rect">
            <a:avLst/>
          </a:prstGeom>
          <a:solidFill>
            <a:srgbClr val="14A098"/>
          </a:solidFill>
          <a:ln/>
        </p:spPr>
        <p:txBody>
          <a:bodyPr/>
          <a:lstStyle/>
          <a:p>
            <a:endParaRPr lang="en-IE" sz="2000"/>
          </a:p>
        </p:txBody>
      </p:sp>
      <p:sp>
        <p:nvSpPr>
          <p:cNvPr id="30" name="Text 26"/>
          <p:cNvSpPr/>
          <p:nvPr/>
        </p:nvSpPr>
        <p:spPr>
          <a:xfrm>
            <a:off x="201168" y="3538728"/>
            <a:ext cx="43891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31" name="Text 27"/>
          <p:cNvSpPr/>
          <p:nvPr/>
        </p:nvSpPr>
        <p:spPr>
          <a:xfrm>
            <a:off x="731520" y="357530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 Formed</a:t>
            </a:r>
            <a:endParaRPr lang="en-US" sz="2000" dirty="0"/>
          </a:p>
        </p:txBody>
      </p:sp>
      <p:sp>
        <p:nvSpPr>
          <p:cNvPr id="36" name="Shape 32"/>
          <p:cNvSpPr/>
          <p:nvPr/>
        </p:nvSpPr>
        <p:spPr>
          <a:xfrm>
            <a:off x="201168" y="4151376"/>
            <a:ext cx="438912" cy="68580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 sz="2000"/>
          </a:p>
        </p:txBody>
      </p:sp>
      <p:sp>
        <p:nvSpPr>
          <p:cNvPr id="37" name="Text 33"/>
          <p:cNvSpPr/>
          <p:nvPr/>
        </p:nvSpPr>
        <p:spPr>
          <a:xfrm>
            <a:off x="201168" y="4297680"/>
            <a:ext cx="43891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38" name="Text 34"/>
          <p:cNvSpPr/>
          <p:nvPr/>
        </p:nvSpPr>
        <p:spPr>
          <a:xfrm>
            <a:off x="731520" y="433425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Staff-Owned Action Plans</a:t>
            </a:r>
            <a:endParaRPr lang="en-US" sz="2000" dirty="0"/>
          </a:p>
        </p:txBody>
      </p:sp>
      <p:sp>
        <p:nvSpPr>
          <p:cNvPr id="44" name="Text 40"/>
          <p:cNvSpPr/>
          <p:nvPr/>
        </p:nvSpPr>
        <p:spPr>
          <a:xfrm>
            <a:off x="5669280" y="1133856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Looks Like</a:t>
            </a:r>
            <a:endParaRPr lang="en-US" sz="1200" dirty="0"/>
          </a:p>
        </p:txBody>
      </p:sp>
      <p:sp>
        <p:nvSpPr>
          <p:cNvPr id="55" name="Text 51"/>
          <p:cNvSpPr/>
          <p:nvPr/>
        </p:nvSpPr>
        <p:spPr>
          <a:xfrm>
            <a:off x="5760720" y="3465576"/>
            <a:ext cx="310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language is shared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7EB91-BF7B-16E9-A031-4BAD5FEFF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B735040-E365-8AA7-32E0-00DBE5533F8A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8" name="Shape 12">
            <a:extLst>
              <a:ext uri="{FF2B5EF4-FFF2-40B4-BE49-F238E27FC236}">
                <a16:creationId xmlns:a16="http://schemas.microsoft.com/office/drawing/2014/main" id="{99157592-1143-C7DD-B820-B9F0BF30372D}"/>
              </a:ext>
            </a:extLst>
          </p:cNvPr>
          <p:cNvSpPr/>
          <p:nvPr/>
        </p:nvSpPr>
        <p:spPr>
          <a:xfrm>
            <a:off x="2735362" y="1164554"/>
            <a:ext cx="1463040" cy="1828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AB8CF34-48E1-37FF-3074-A8EC0DE329AD}"/>
              </a:ext>
            </a:extLst>
          </p:cNvPr>
          <p:cNvSpPr/>
          <p:nvPr/>
        </p:nvSpPr>
        <p:spPr>
          <a:xfrm>
            <a:off x="0" y="960120"/>
            <a:ext cx="9144000" cy="4572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360202B-B773-F926-8278-D7DDAF8FFAB5}"/>
              </a:ext>
            </a:extLst>
          </p:cNvPr>
          <p:cNvSpPr/>
          <p:nvPr/>
        </p:nvSpPr>
        <p:spPr>
          <a:xfrm>
            <a:off x="320040" y="128016"/>
            <a:ext cx="5760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New Post Structure — Built Around School Need &amp; Staff Agency</a:t>
            </a:r>
            <a:endParaRPr lang="en-US" sz="1800" dirty="0"/>
          </a:p>
        </p:txBody>
      </p:sp>
      <p:pic>
        <p:nvPicPr>
          <p:cNvPr id="5" name="Image 0" descr="/home/claude/NWETSS_Logo.png">
            <a:extLst>
              <a:ext uri="{FF2B5EF4-FFF2-40B4-BE49-F238E27FC236}">
                <a16:creationId xmlns:a16="http://schemas.microsoft.com/office/drawing/2014/main" id="{681518F9-E43C-2265-33C8-A1389E70D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09728"/>
            <a:ext cx="1691640" cy="301752"/>
          </a:xfrm>
          <a:prstGeom prst="rect">
            <a:avLst/>
          </a:prstGeom>
        </p:spPr>
      </p:pic>
      <p:pic>
        <p:nvPicPr>
          <p:cNvPr id="6" name="Image 1" descr="/home/claude/UDLConnectEd_Logo.png">
            <a:extLst>
              <a:ext uri="{FF2B5EF4-FFF2-40B4-BE49-F238E27FC236}">
                <a16:creationId xmlns:a16="http://schemas.microsoft.com/office/drawing/2014/main" id="{164AF171-9F4D-C229-6DCA-4AB3502D1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712" y="73152"/>
            <a:ext cx="886968" cy="402336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E7A2DC36-E47D-B062-A0A0-95A6729357EB}"/>
              </a:ext>
            </a:extLst>
          </p:cNvPr>
          <p:cNvSpPr/>
          <p:nvPr/>
        </p:nvSpPr>
        <p:spPr>
          <a:xfrm>
            <a:off x="182880" y="1078992"/>
            <a:ext cx="109728" cy="576072"/>
          </a:xfrm>
          <a:prstGeom prst="rect">
            <a:avLst/>
          </a:prstGeom>
          <a:solidFill>
            <a:srgbClr val="344D6E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6A46B7A6-1FBD-0CBB-EF38-8B08558D51F9}"/>
              </a:ext>
            </a:extLst>
          </p:cNvPr>
          <p:cNvSpPr/>
          <p:nvPr/>
        </p:nvSpPr>
        <p:spPr>
          <a:xfrm>
            <a:off x="320040" y="1078992"/>
            <a:ext cx="4133088" cy="57607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IE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BB5702CD-3B2A-0A2F-2C2F-D64566540C8F}"/>
              </a:ext>
            </a:extLst>
          </p:cNvPr>
          <p:cNvSpPr/>
          <p:nvPr/>
        </p:nvSpPr>
        <p:spPr>
          <a:xfrm>
            <a:off x="420624" y="1115568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344D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&amp; Learning</a:t>
            </a:r>
            <a:endParaRPr lang="en-US" sz="125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440C9369-344B-28EE-A742-E64F947DCD12}"/>
              </a:ext>
            </a:extLst>
          </p:cNvPr>
          <p:cNvSpPr/>
          <p:nvPr/>
        </p:nvSpPr>
        <p:spPr>
          <a:xfrm>
            <a:off x="2825496" y="1174351"/>
            <a:ext cx="1463040" cy="182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 hrs / week</a:t>
            </a:r>
            <a:endParaRPr lang="en-US" sz="9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2850F526-C37F-1537-979A-1B885D2E21F9}"/>
              </a:ext>
            </a:extLst>
          </p:cNvPr>
          <p:cNvSpPr/>
          <p:nvPr/>
        </p:nvSpPr>
        <p:spPr>
          <a:xfrm>
            <a:off x="402336" y="1367028"/>
            <a:ext cx="3913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3DFBACC1-8A58-0A65-38E2-17D9327EBE25}"/>
              </a:ext>
            </a:extLst>
          </p:cNvPr>
          <p:cNvSpPr/>
          <p:nvPr/>
        </p:nvSpPr>
        <p:spPr>
          <a:xfrm>
            <a:off x="182880" y="1746504"/>
            <a:ext cx="109728" cy="576072"/>
          </a:xfrm>
          <a:prstGeom prst="rect">
            <a:avLst/>
          </a:prstGeom>
          <a:solidFill>
            <a:srgbClr val="2E7D52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CFC5FBA1-35EF-ECC5-7CE7-985425D415C3}"/>
              </a:ext>
            </a:extLst>
          </p:cNvPr>
          <p:cNvSpPr/>
          <p:nvPr/>
        </p:nvSpPr>
        <p:spPr>
          <a:xfrm>
            <a:off x="329184" y="1746504"/>
            <a:ext cx="4133088" cy="57607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en-IE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2938D8AA-6364-4D12-C0B0-49D84DCCBFCB}"/>
              </a:ext>
            </a:extLst>
          </p:cNvPr>
          <p:cNvSpPr/>
          <p:nvPr/>
        </p:nvSpPr>
        <p:spPr>
          <a:xfrm>
            <a:off x="420624" y="178308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7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Inclusion</a:t>
            </a:r>
            <a:endParaRPr lang="en-US" sz="1250" dirty="0"/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D27B2F2E-EB67-6CF9-0522-DBEC63C6DEB0}"/>
              </a:ext>
            </a:extLst>
          </p:cNvPr>
          <p:cNvSpPr/>
          <p:nvPr/>
        </p:nvSpPr>
        <p:spPr>
          <a:xfrm>
            <a:off x="2852928" y="1801368"/>
            <a:ext cx="1463040" cy="1828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F1EC3EDC-3B1C-C92E-D785-0B3E8ECB418D}"/>
              </a:ext>
            </a:extLst>
          </p:cNvPr>
          <p:cNvSpPr/>
          <p:nvPr/>
        </p:nvSpPr>
        <p:spPr>
          <a:xfrm>
            <a:off x="2852928" y="1801368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350 hrs / week</a:t>
            </a:r>
            <a:endParaRPr lang="en-US" sz="90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4AF512B7-3EC5-821B-5EBC-C0A92368115E}"/>
              </a:ext>
            </a:extLst>
          </p:cNvPr>
          <p:cNvSpPr/>
          <p:nvPr/>
        </p:nvSpPr>
        <p:spPr>
          <a:xfrm>
            <a:off x="420624" y="2048256"/>
            <a:ext cx="3913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4E7D1180-F385-4ACE-AB2A-DF3D9FF641C1}"/>
              </a:ext>
            </a:extLst>
          </p:cNvPr>
          <p:cNvSpPr/>
          <p:nvPr/>
        </p:nvSpPr>
        <p:spPr>
          <a:xfrm>
            <a:off x="182880" y="2414016"/>
            <a:ext cx="109728" cy="576072"/>
          </a:xfrm>
          <a:prstGeom prst="rect">
            <a:avLst/>
          </a:prstGeom>
          <a:solidFill>
            <a:srgbClr val="7B3F8C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1CDE2CD8-6F72-D772-B04A-87AEEC840750}"/>
              </a:ext>
            </a:extLst>
          </p:cNvPr>
          <p:cNvSpPr/>
          <p:nvPr/>
        </p:nvSpPr>
        <p:spPr>
          <a:xfrm>
            <a:off x="329184" y="2414016"/>
            <a:ext cx="4133088" cy="576072"/>
          </a:xfrm>
          <a:prstGeom prst="rect">
            <a:avLst/>
          </a:prstGeom>
          <a:solidFill>
            <a:srgbClr val="FFFFFF"/>
          </a:solidFill>
          <a:ln>
            <a:solidFill>
              <a:srgbClr val="7030A0"/>
            </a:solidFill>
          </a:ln>
          <a:effectLst>
            <a:outerShdw blurRad="381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64313B79-9F84-F311-478A-E9E01CEE6A07}"/>
              </a:ext>
            </a:extLst>
          </p:cNvPr>
          <p:cNvSpPr/>
          <p:nvPr/>
        </p:nvSpPr>
        <p:spPr>
          <a:xfrm>
            <a:off x="420624" y="2450592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7B3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&amp; Parent Participation</a:t>
            </a:r>
            <a:endParaRPr lang="en-US" sz="1250" dirty="0"/>
          </a:p>
        </p:txBody>
      </p:sp>
      <p:sp>
        <p:nvSpPr>
          <p:cNvPr id="22" name="Shape 18">
            <a:extLst>
              <a:ext uri="{FF2B5EF4-FFF2-40B4-BE49-F238E27FC236}">
                <a16:creationId xmlns:a16="http://schemas.microsoft.com/office/drawing/2014/main" id="{C714590A-F412-CE9B-60FA-45E718499BEA}"/>
              </a:ext>
            </a:extLst>
          </p:cNvPr>
          <p:cNvSpPr/>
          <p:nvPr/>
        </p:nvSpPr>
        <p:spPr>
          <a:xfrm>
            <a:off x="2852928" y="2468880"/>
            <a:ext cx="1463040" cy="1828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35FF8CA8-AA6E-6F16-E88C-A98FF5BC7115}"/>
              </a:ext>
            </a:extLst>
          </p:cNvPr>
          <p:cNvSpPr/>
          <p:nvPr/>
        </p:nvSpPr>
        <p:spPr>
          <a:xfrm>
            <a:off x="2852928" y="2468880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 hrs / week</a:t>
            </a:r>
            <a:endParaRPr lang="en-US" sz="900" dirty="0"/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id="{E2E75E19-FF24-E066-CC31-8F4E01573F35}"/>
              </a:ext>
            </a:extLst>
          </p:cNvPr>
          <p:cNvSpPr/>
          <p:nvPr/>
        </p:nvSpPr>
        <p:spPr>
          <a:xfrm>
            <a:off x="420624" y="2715768"/>
            <a:ext cx="3913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6F48F6CC-2204-FC80-B9F6-009D396C31B3}"/>
              </a:ext>
            </a:extLst>
          </p:cNvPr>
          <p:cNvSpPr/>
          <p:nvPr/>
        </p:nvSpPr>
        <p:spPr>
          <a:xfrm>
            <a:off x="182880" y="3081528"/>
            <a:ext cx="109728" cy="576072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6" name="Shape 22">
            <a:extLst>
              <a:ext uri="{FF2B5EF4-FFF2-40B4-BE49-F238E27FC236}">
                <a16:creationId xmlns:a16="http://schemas.microsoft.com/office/drawing/2014/main" id="{DF9F469E-877C-5B4B-55F6-79D018F2EA72}"/>
              </a:ext>
            </a:extLst>
          </p:cNvPr>
          <p:cNvSpPr/>
          <p:nvPr/>
        </p:nvSpPr>
        <p:spPr>
          <a:xfrm>
            <a:off x="329184" y="3081528"/>
            <a:ext cx="4133088" cy="576072"/>
          </a:xfrm>
          <a:prstGeom prst="rect">
            <a:avLst/>
          </a:prstGeom>
          <a:solidFill>
            <a:srgbClr val="EBF4F6"/>
          </a:solidFill>
          <a:ln>
            <a:solidFill>
              <a:srgbClr val="00B050"/>
            </a:solidFill>
          </a:ln>
          <a:effectLst>
            <a:outerShdw blurRad="381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A4608A01-8D15-0A63-7679-05C9C50DC51C}"/>
              </a:ext>
            </a:extLst>
          </p:cNvPr>
          <p:cNvSpPr/>
          <p:nvPr/>
        </p:nvSpPr>
        <p:spPr>
          <a:xfrm>
            <a:off x="420624" y="3118104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Data, Communication &amp; Scheduling</a:t>
            </a:r>
            <a:endParaRPr lang="en-US" sz="1250" dirty="0"/>
          </a:p>
        </p:txBody>
      </p:sp>
      <p:sp>
        <p:nvSpPr>
          <p:cNvPr id="28" name="Shape 24">
            <a:extLst>
              <a:ext uri="{FF2B5EF4-FFF2-40B4-BE49-F238E27FC236}">
                <a16:creationId xmlns:a16="http://schemas.microsoft.com/office/drawing/2014/main" id="{519FC501-563F-5747-6E7C-29EF78C1EB87}"/>
              </a:ext>
            </a:extLst>
          </p:cNvPr>
          <p:cNvSpPr/>
          <p:nvPr/>
        </p:nvSpPr>
        <p:spPr>
          <a:xfrm>
            <a:off x="2852928" y="3136392"/>
            <a:ext cx="1463040" cy="1828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9" name="Text 25">
            <a:extLst>
              <a:ext uri="{FF2B5EF4-FFF2-40B4-BE49-F238E27FC236}">
                <a16:creationId xmlns:a16="http://schemas.microsoft.com/office/drawing/2014/main" id="{D1F9F152-7A5F-C254-E515-D191D793DC33}"/>
              </a:ext>
            </a:extLst>
          </p:cNvPr>
          <p:cNvSpPr/>
          <p:nvPr/>
        </p:nvSpPr>
        <p:spPr>
          <a:xfrm>
            <a:off x="2852928" y="3136392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350 hrs / week</a:t>
            </a:r>
            <a:endParaRPr lang="en-US" sz="900" dirty="0"/>
          </a:p>
        </p:txBody>
      </p:sp>
      <p:sp>
        <p:nvSpPr>
          <p:cNvPr id="30" name="Text 26">
            <a:extLst>
              <a:ext uri="{FF2B5EF4-FFF2-40B4-BE49-F238E27FC236}">
                <a16:creationId xmlns:a16="http://schemas.microsoft.com/office/drawing/2014/main" id="{99C84607-B8A5-4AF3-5C6B-97E2C1124448}"/>
              </a:ext>
            </a:extLst>
          </p:cNvPr>
          <p:cNvSpPr/>
          <p:nvPr/>
        </p:nvSpPr>
        <p:spPr>
          <a:xfrm>
            <a:off x="420624" y="3383280"/>
            <a:ext cx="3913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31" name="Shape 27">
            <a:extLst>
              <a:ext uri="{FF2B5EF4-FFF2-40B4-BE49-F238E27FC236}">
                <a16:creationId xmlns:a16="http://schemas.microsoft.com/office/drawing/2014/main" id="{4A378100-2E5D-063E-5682-8825086DF1AC}"/>
              </a:ext>
            </a:extLst>
          </p:cNvPr>
          <p:cNvSpPr/>
          <p:nvPr/>
        </p:nvSpPr>
        <p:spPr>
          <a:xfrm>
            <a:off x="182880" y="3749040"/>
            <a:ext cx="109728" cy="576072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2" name="Shape 28">
            <a:extLst>
              <a:ext uri="{FF2B5EF4-FFF2-40B4-BE49-F238E27FC236}">
                <a16:creationId xmlns:a16="http://schemas.microsoft.com/office/drawing/2014/main" id="{7AAC589F-DB97-8080-9B30-8404A47BEAE8}"/>
              </a:ext>
            </a:extLst>
          </p:cNvPr>
          <p:cNvSpPr/>
          <p:nvPr/>
        </p:nvSpPr>
        <p:spPr>
          <a:xfrm>
            <a:off x="329184" y="3749040"/>
            <a:ext cx="4133088" cy="576072"/>
          </a:xfrm>
          <a:prstGeom prst="rect">
            <a:avLst/>
          </a:prstGeom>
          <a:solidFill>
            <a:srgbClr val="FFFFFF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381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3" name="Text 29">
            <a:extLst>
              <a:ext uri="{FF2B5EF4-FFF2-40B4-BE49-F238E27FC236}">
                <a16:creationId xmlns:a16="http://schemas.microsoft.com/office/drawing/2014/main" id="{0FF7E59D-68C9-957D-7688-8B9693EE5152}"/>
              </a:ext>
            </a:extLst>
          </p:cNvPr>
          <p:cNvSpPr/>
          <p:nvPr/>
        </p:nvSpPr>
        <p:spPr>
          <a:xfrm>
            <a:off x="420624" y="3785616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School Team</a:t>
            </a:r>
            <a:endParaRPr lang="en-US" sz="1250" dirty="0"/>
          </a:p>
        </p:txBody>
      </p:sp>
      <p:sp>
        <p:nvSpPr>
          <p:cNvPr id="34" name="Shape 30">
            <a:extLst>
              <a:ext uri="{FF2B5EF4-FFF2-40B4-BE49-F238E27FC236}">
                <a16:creationId xmlns:a16="http://schemas.microsoft.com/office/drawing/2014/main" id="{AD1115FB-7731-33AD-FF9C-7310B1F66210}"/>
              </a:ext>
            </a:extLst>
          </p:cNvPr>
          <p:cNvSpPr/>
          <p:nvPr/>
        </p:nvSpPr>
        <p:spPr>
          <a:xfrm>
            <a:off x="2852928" y="3803904"/>
            <a:ext cx="1463040" cy="1828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5" name="Text 31">
            <a:extLst>
              <a:ext uri="{FF2B5EF4-FFF2-40B4-BE49-F238E27FC236}">
                <a16:creationId xmlns:a16="http://schemas.microsoft.com/office/drawing/2014/main" id="{8E43747E-4805-B43C-AE48-7A32723A1B51}"/>
              </a:ext>
            </a:extLst>
          </p:cNvPr>
          <p:cNvSpPr/>
          <p:nvPr/>
        </p:nvSpPr>
        <p:spPr>
          <a:xfrm>
            <a:off x="2852928" y="3803904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 hrs / week</a:t>
            </a:r>
            <a:endParaRPr lang="en-US" sz="900" dirty="0"/>
          </a:p>
        </p:txBody>
      </p:sp>
      <p:sp>
        <p:nvSpPr>
          <p:cNvPr id="36" name="Text 32">
            <a:extLst>
              <a:ext uri="{FF2B5EF4-FFF2-40B4-BE49-F238E27FC236}">
                <a16:creationId xmlns:a16="http://schemas.microsoft.com/office/drawing/2014/main" id="{75BACBEC-4E26-83E1-ECA6-0C1A63973172}"/>
              </a:ext>
            </a:extLst>
          </p:cNvPr>
          <p:cNvSpPr/>
          <p:nvPr/>
        </p:nvSpPr>
        <p:spPr>
          <a:xfrm>
            <a:off x="420624" y="4050792"/>
            <a:ext cx="3913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37" name="Shape 33">
            <a:extLst>
              <a:ext uri="{FF2B5EF4-FFF2-40B4-BE49-F238E27FC236}">
                <a16:creationId xmlns:a16="http://schemas.microsoft.com/office/drawing/2014/main" id="{04EA2096-2E2A-41ED-4028-DAAD5CBC81ED}"/>
              </a:ext>
            </a:extLst>
          </p:cNvPr>
          <p:cNvSpPr/>
          <p:nvPr/>
        </p:nvSpPr>
        <p:spPr>
          <a:xfrm>
            <a:off x="182880" y="4416552"/>
            <a:ext cx="109728" cy="576072"/>
          </a:xfrm>
          <a:prstGeom prst="rect">
            <a:avLst/>
          </a:prstGeom>
          <a:solidFill>
            <a:srgbClr val="5E4F8C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8" name="Shape 34">
            <a:extLst>
              <a:ext uri="{FF2B5EF4-FFF2-40B4-BE49-F238E27FC236}">
                <a16:creationId xmlns:a16="http://schemas.microsoft.com/office/drawing/2014/main" id="{FA009FB3-D6DA-B879-BE36-8EB3D8815F56}"/>
              </a:ext>
            </a:extLst>
          </p:cNvPr>
          <p:cNvSpPr/>
          <p:nvPr/>
        </p:nvSpPr>
        <p:spPr>
          <a:xfrm>
            <a:off x="329184" y="4416552"/>
            <a:ext cx="4133088" cy="576072"/>
          </a:xfrm>
          <a:prstGeom prst="rect">
            <a:avLst/>
          </a:prstGeom>
          <a:solidFill>
            <a:srgbClr val="EBF4F6"/>
          </a:solidFill>
          <a:ln>
            <a:solidFill>
              <a:srgbClr val="7030A0"/>
            </a:solidFill>
          </a:ln>
          <a:effectLst>
            <a:outerShdw blurRad="381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9" name="Text 35">
            <a:extLst>
              <a:ext uri="{FF2B5EF4-FFF2-40B4-BE49-F238E27FC236}">
                <a16:creationId xmlns:a16="http://schemas.microsoft.com/office/drawing/2014/main" id="{CD0D677E-C3DE-1D6D-E4BE-2F76FC46D1E9}"/>
              </a:ext>
            </a:extLst>
          </p:cNvPr>
          <p:cNvSpPr/>
          <p:nvPr/>
        </p:nvSpPr>
        <p:spPr>
          <a:xfrm>
            <a:off x="420624" y="4453128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E4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Junior School Team</a:t>
            </a:r>
            <a:endParaRPr lang="en-US" sz="1250" dirty="0"/>
          </a:p>
        </p:txBody>
      </p:sp>
      <p:sp>
        <p:nvSpPr>
          <p:cNvPr id="40" name="Shape 36">
            <a:extLst>
              <a:ext uri="{FF2B5EF4-FFF2-40B4-BE49-F238E27FC236}">
                <a16:creationId xmlns:a16="http://schemas.microsoft.com/office/drawing/2014/main" id="{FC2811A3-4154-3AD0-AE9F-1B982A67989B}"/>
              </a:ext>
            </a:extLst>
          </p:cNvPr>
          <p:cNvSpPr/>
          <p:nvPr/>
        </p:nvSpPr>
        <p:spPr>
          <a:xfrm>
            <a:off x="2852928" y="4471416"/>
            <a:ext cx="1463040" cy="18288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1" name="Text 37">
            <a:extLst>
              <a:ext uri="{FF2B5EF4-FFF2-40B4-BE49-F238E27FC236}">
                <a16:creationId xmlns:a16="http://schemas.microsoft.com/office/drawing/2014/main" id="{7A4BCD7D-6FBC-4536-7EB8-F54489CEE3F5}"/>
              </a:ext>
            </a:extLst>
          </p:cNvPr>
          <p:cNvSpPr/>
          <p:nvPr/>
        </p:nvSpPr>
        <p:spPr>
          <a:xfrm>
            <a:off x="2852928" y="4471416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350 hrs / week</a:t>
            </a:r>
            <a:endParaRPr lang="en-US" sz="900" dirty="0"/>
          </a:p>
        </p:txBody>
      </p:sp>
      <p:sp>
        <p:nvSpPr>
          <p:cNvPr id="42" name="Text 38">
            <a:extLst>
              <a:ext uri="{FF2B5EF4-FFF2-40B4-BE49-F238E27FC236}">
                <a16:creationId xmlns:a16="http://schemas.microsoft.com/office/drawing/2014/main" id="{340120BE-8493-F931-0CE1-BD67E74C238D}"/>
              </a:ext>
            </a:extLst>
          </p:cNvPr>
          <p:cNvSpPr/>
          <p:nvPr/>
        </p:nvSpPr>
        <p:spPr>
          <a:xfrm>
            <a:off x="420624" y="4718304"/>
            <a:ext cx="3913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43" name="Text 39">
            <a:extLst>
              <a:ext uri="{FF2B5EF4-FFF2-40B4-BE49-F238E27FC236}">
                <a16:creationId xmlns:a16="http://schemas.microsoft.com/office/drawing/2014/main" id="{AFDE1ECE-B71B-A5DD-F1E0-DB3B03DCB5AE}"/>
              </a:ext>
            </a:extLst>
          </p:cNvPr>
          <p:cNvSpPr/>
          <p:nvPr/>
        </p:nvSpPr>
        <p:spPr>
          <a:xfrm>
            <a:off x="4754880" y="1078992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 AREAS</a:t>
            </a:r>
            <a:endParaRPr lang="en-US" sz="1100" dirty="0"/>
          </a:p>
        </p:txBody>
      </p:sp>
      <p:sp>
        <p:nvSpPr>
          <p:cNvPr id="44" name="Shape 40">
            <a:extLst>
              <a:ext uri="{FF2B5EF4-FFF2-40B4-BE49-F238E27FC236}">
                <a16:creationId xmlns:a16="http://schemas.microsoft.com/office/drawing/2014/main" id="{89118E2F-A68C-2C72-6070-8F46E6D560F8}"/>
              </a:ext>
            </a:extLst>
          </p:cNvPr>
          <p:cNvSpPr/>
          <p:nvPr/>
        </p:nvSpPr>
        <p:spPr>
          <a:xfrm>
            <a:off x="4754880" y="1389888"/>
            <a:ext cx="1956816" cy="1115568"/>
          </a:xfrm>
          <a:prstGeom prst="rect">
            <a:avLst/>
          </a:prstGeom>
          <a:solidFill>
            <a:srgbClr val="344D6E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5" name="Text 41">
            <a:extLst>
              <a:ext uri="{FF2B5EF4-FFF2-40B4-BE49-F238E27FC236}">
                <a16:creationId xmlns:a16="http://schemas.microsoft.com/office/drawing/2014/main" id="{44B023B4-ADA2-9429-B44D-19B254C1241C}"/>
              </a:ext>
            </a:extLst>
          </p:cNvPr>
          <p:cNvSpPr/>
          <p:nvPr/>
        </p:nvSpPr>
        <p:spPr>
          <a:xfrm>
            <a:off x="4846320" y="1389888"/>
            <a:ext cx="177393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&amp; Learning</a:t>
            </a:r>
            <a:endParaRPr lang="en-US" sz="1600" dirty="0"/>
          </a:p>
        </p:txBody>
      </p:sp>
      <p:sp>
        <p:nvSpPr>
          <p:cNvPr id="46" name="Shape 42">
            <a:extLst>
              <a:ext uri="{FF2B5EF4-FFF2-40B4-BE49-F238E27FC236}">
                <a16:creationId xmlns:a16="http://schemas.microsoft.com/office/drawing/2014/main" id="{14448C95-28F0-3B4A-87A9-7FA60DF80225}"/>
              </a:ext>
            </a:extLst>
          </p:cNvPr>
          <p:cNvSpPr/>
          <p:nvPr/>
        </p:nvSpPr>
        <p:spPr>
          <a:xfrm>
            <a:off x="6867144" y="1389888"/>
            <a:ext cx="1956816" cy="1115568"/>
          </a:xfrm>
          <a:prstGeom prst="rect">
            <a:avLst/>
          </a:prstGeom>
          <a:solidFill>
            <a:srgbClr val="2E7D52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7" name="Text 43">
            <a:extLst>
              <a:ext uri="{FF2B5EF4-FFF2-40B4-BE49-F238E27FC236}">
                <a16:creationId xmlns:a16="http://schemas.microsoft.com/office/drawing/2014/main" id="{314969FA-A2F5-65DB-1F3E-C85966F3C33C}"/>
              </a:ext>
            </a:extLst>
          </p:cNvPr>
          <p:cNvSpPr/>
          <p:nvPr/>
        </p:nvSpPr>
        <p:spPr>
          <a:xfrm>
            <a:off x="6958584" y="1389888"/>
            <a:ext cx="177393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Inclusion</a:t>
            </a:r>
            <a:endParaRPr lang="en-US" sz="1600" dirty="0"/>
          </a:p>
        </p:txBody>
      </p:sp>
      <p:sp>
        <p:nvSpPr>
          <p:cNvPr id="48" name="Shape 44">
            <a:extLst>
              <a:ext uri="{FF2B5EF4-FFF2-40B4-BE49-F238E27FC236}">
                <a16:creationId xmlns:a16="http://schemas.microsoft.com/office/drawing/2014/main" id="{DA9C8D68-D8AF-682B-AAC2-609077C18773}"/>
              </a:ext>
            </a:extLst>
          </p:cNvPr>
          <p:cNvSpPr/>
          <p:nvPr/>
        </p:nvSpPr>
        <p:spPr>
          <a:xfrm>
            <a:off x="4754880" y="2596896"/>
            <a:ext cx="1956816" cy="1115568"/>
          </a:xfrm>
          <a:prstGeom prst="rect">
            <a:avLst/>
          </a:prstGeom>
          <a:solidFill>
            <a:srgbClr val="7B3F8C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9" name="Text 45">
            <a:extLst>
              <a:ext uri="{FF2B5EF4-FFF2-40B4-BE49-F238E27FC236}">
                <a16:creationId xmlns:a16="http://schemas.microsoft.com/office/drawing/2014/main" id="{06E936C7-F3E0-67BC-9DF5-16644FC81A03}"/>
              </a:ext>
            </a:extLst>
          </p:cNvPr>
          <p:cNvSpPr/>
          <p:nvPr/>
        </p:nvSpPr>
        <p:spPr>
          <a:xfrm>
            <a:off x="4846320" y="2596896"/>
            <a:ext cx="177393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&amp; Parent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</a:t>
            </a:r>
            <a:endParaRPr lang="en-US" sz="1600" dirty="0"/>
          </a:p>
        </p:txBody>
      </p:sp>
      <p:sp>
        <p:nvSpPr>
          <p:cNvPr id="50" name="Shape 46">
            <a:extLst>
              <a:ext uri="{FF2B5EF4-FFF2-40B4-BE49-F238E27FC236}">
                <a16:creationId xmlns:a16="http://schemas.microsoft.com/office/drawing/2014/main" id="{AF6AE29A-AB88-782E-B993-9742D304A2F7}"/>
              </a:ext>
            </a:extLst>
          </p:cNvPr>
          <p:cNvSpPr/>
          <p:nvPr/>
        </p:nvSpPr>
        <p:spPr>
          <a:xfrm>
            <a:off x="6867144" y="2596896"/>
            <a:ext cx="1956816" cy="1115568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1" name="Text 47">
            <a:extLst>
              <a:ext uri="{FF2B5EF4-FFF2-40B4-BE49-F238E27FC236}">
                <a16:creationId xmlns:a16="http://schemas.microsoft.com/office/drawing/2014/main" id="{64DD5B18-AA06-8CDC-5D38-754124615443}"/>
              </a:ext>
            </a:extLst>
          </p:cNvPr>
          <p:cNvSpPr/>
          <p:nvPr/>
        </p:nvSpPr>
        <p:spPr>
          <a:xfrm>
            <a:off x="6958584" y="2596896"/>
            <a:ext cx="177393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Data, Communication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Scheduling</a:t>
            </a:r>
            <a:endParaRPr lang="en-US" sz="1600" dirty="0"/>
          </a:p>
        </p:txBody>
      </p:sp>
      <p:sp>
        <p:nvSpPr>
          <p:cNvPr id="52" name="Shape 48">
            <a:extLst>
              <a:ext uri="{FF2B5EF4-FFF2-40B4-BE49-F238E27FC236}">
                <a16:creationId xmlns:a16="http://schemas.microsoft.com/office/drawing/2014/main" id="{D781E518-B78C-C7D1-0AE2-8070C6A2B22D}"/>
              </a:ext>
            </a:extLst>
          </p:cNvPr>
          <p:cNvSpPr/>
          <p:nvPr/>
        </p:nvSpPr>
        <p:spPr>
          <a:xfrm>
            <a:off x="4754880" y="3803904"/>
            <a:ext cx="1956816" cy="1115568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3" name="Text 49">
            <a:extLst>
              <a:ext uri="{FF2B5EF4-FFF2-40B4-BE49-F238E27FC236}">
                <a16:creationId xmlns:a16="http://schemas.microsoft.com/office/drawing/2014/main" id="{7232193A-4A77-7D44-546F-0EB0EBF59198}"/>
              </a:ext>
            </a:extLst>
          </p:cNvPr>
          <p:cNvSpPr/>
          <p:nvPr/>
        </p:nvSpPr>
        <p:spPr>
          <a:xfrm>
            <a:off x="4846320" y="3803904"/>
            <a:ext cx="177393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School Team</a:t>
            </a:r>
            <a:endParaRPr lang="en-US" sz="1600" dirty="0"/>
          </a:p>
        </p:txBody>
      </p:sp>
      <p:sp>
        <p:nvSpPr>
          <p:cNvPr id="54" name="Shape 50">
            <a:extLst>
              <a:ext uri="{FF2B5EF4-FFF2-40B4-BE49-F238E27FC236}">
                <a16:creationId xmlns:a16="http://schemas.microsoft.com/office/drawing/2014/main" id="{87D72400-2497-6CC6-819B-3021B2C35B90}"/>
              </a:ext>
            </a:extLst>
          </p:cNvPr>
          <p:cNvSpPr/>
          <p:nvPr/>
        </p:nvSpPr>
        <p:spPr>
          <a:xfrm>
            <a:off x="6867144" y="3803904"/>
            <a:ext cx="1956816" cy="1115568"/>
          </a:xfrm>
          <a:prstGeom prst="rect">
            <a:avLst/>
          </a:prstGeom>
          <a:solidFill>
            <a:srgbClr val="5E4F8C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5" name="Text 51">
            <a:extLst>
              <a:ext uri="{FF2B5EF4-FFF2-40B4-BE49-F238E27FC236}">
                <a16:creationId xmlns:a16="http://schemas.microsoft.com/office/drawing/2014/main" id="{EF5B5656-52CB-62F9-5DA4-4C8DC65AC5ED}"/>
              </a:ext>
            </a:extLst>
          </p:cNvPr>
          <p:cNvSpPr/>
          <p:nvPr/>
        </p:nvSpPr>
        <p:spPr>
          <a:xfrm>
            <a:off x="6958584" y="3803904"/>
            <a:ext cx="177393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Junior School Team</a:t>
            </a:r>
            <a:endParaRPr lang="en-US" sz="1600" dirty="0"/>
          </a:p>
        </p:txBody>
      </p:sp>
      <p:sp>
        <p:nvSpPr>
          <p:cNvPr id="56" name="Text 52">
            <a:extLst>
              <a:ext uri="{FF2B5EF4-FFF2-40B4-BE49-F238E27FC236}">
                <a16:creationId xmlns:a16="http://schemas.microsoft.com/office/drawing/2014/main" id="{32CCE362-2551-9447-DE2E-7BD4432F97A4}"/>
              </a:ext>
            </a:extLst>
          </p:cNvPr>
          <p:cNvSpPr/>
          <p:nvPr/>
        </p:nvSpPr>
        <p:spPr>
          <a:xfrm>
            <a:off x="4754880" y="497433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i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team area maps directly to LAOS quality indicators and a UDL principle.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15684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" cy="514350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640080" y="25603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Prioritising Student Leadership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115568"/>
            <a:ext cx="8138160" cy="36576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1225296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14A09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Every student is a leader. Helping to develop expert learners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1737360"/>
            <a:ext cx="3977640" cy="132588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3977640" cy="347472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31520" y="1773936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UDL &amp; Student Voice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731520" y="2157984"/>
            <a:ext cx="3794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D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Mirroring the agency we built into our post structure — students have choice, ownership and voice in their leadership journey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846320" y="1737360"/>
            <a:ext cx="3977640" cy="132588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846320" y="1737360"/>
            <a:ext cx="3977640" cy="347472"/>
          </a:xfrm>
          <a:prstGeom prst="rect">
            <a:avLst/>
          </a:prstGeom>
          <a:solidFill>
            <a:srgbClr val="344D6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937760" y="1773936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LAOS Domain 3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937760" y="2157984"/>
            <a:ext cx="3794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E2D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Support for Students: leadership development addresses wellbeing, inclusion and the conditions for every student to thrive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40080" y="3246120"/>
            <a:ext cx="3977640" cy="132588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40080" y="3246120"/>
            <a:ext cx="3977640" cy="347472"/>
          </a:xfrm>
          <a:prstGeom prst="rect">
            <a:avLst/>
          </a:prstGeom>
          <a:solidFill>
            <a:srgbClr val="2E7D52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31520" y="3282696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Whole-School Approach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31520" y="3666744"/>
            <a:ext cx="3794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D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Student leadership is not a title — it is embedded in everyday school life across learning, wellbeing, arts and sport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846320" y="3246120"/>
            <a:ext cx="3977640" cy="132588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846320" y="3246120"/>
            <a:ext cx="3977640" cy="347472"/>
          </a:xfrm>
          <a:prstGeom prst="rect">
            <a:avLst/>
          </a:prstGeom>
          <a:solidFill>
            <a:srgbClr val="7B3F8C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937760" y="3282696"/>
            <a:ext cx="3794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Reflective Practice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937760" y="3666744"/>
            <a:ext cx="3794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E2D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Students use a structured rubric to reflect on their current experience as a leader and plan targeted next steps for growth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40080" y="4773168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Post-Primary School  ·  Student Leadership Framework  ·  2024–25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" name="Shape 1"/>
          <p:cNvSpPr/>
          <p:nvPr/>
        </p:nvSpPr>
        <p:spPr>
          <a:xfrm>
            <a:off x="0" y="1005840"/>
            <a:ext cx="9144000" cy="4572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320040" y="137160"/>
            <a:ext cx="85039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Leadership Areas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20040" y="1115568"/>
            <a:ext cx="8503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students focus on My Learning + one chosen area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96596" y="1554480"/>
            <a:ext cx="2103120" cy="3200400"/>
          </a:xfrm>
          <a:prstGeom prst="rect">
            <a:avLst/>
          </a:prstGeom>
          <a:solidFill>
            <a:srgbClr val="1A2B4A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7" name="Shape 5"/>
          <p:cNvSpPr/>
          <p:nvPr/>
        </p:nvSpPr>
        <p:spPr>
          <a:xfrm>
            <a:off x="182880" y="1554480"/>
            <a:ext cx="2103120" cy="38404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8" name="Text 6"/>
          <p:cNvSpPr/>
          <p:nvPr/>
        </p:nvSpPr>
        <p:spPr>
          <a:xfrm>
            <a:off x="182880" y="160020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COMPULSORY FOR ALL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74320" y="1984248"/>
            <a:ext cx="1920240" cy="2816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Learning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2404872" y="1600200"/>
            <a:ext cx="2103120" cy="3200400"/>
          </a:xfrm>
          <a:prstGeom prst="rect">
            <a:avLst/>
          </a:prstGeom>
          <a:solidFill>
            <a:srgbClr val="2E7D52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11" name="Shape 9"/>
          <p:cNvSpPr/>
          <p:nvPr/>
        </p:nvSpPr>
        <p:spPr>
          <a:xfrm>
            <a:off x="2404872" y="1600200"/>
            <a:ext cx="2103120" cy="384048"/>
          </a:xfrm>
          <a:prstGeom prst="rect">
            <a:avLst/>
          </a:prstGeom>
          <a:solidFill>
            <a:srgbClr val="2E7D52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2" name="Text 10"/>
          <p:cNvSpPr/>
          <p:nvPr/>
        </p:nvSpPr>
        <p:spPr>
          <a:xfrm>
            <a:off x="2404872" y="160020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ONE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496312" y="1984248"/>
            <a:ext cx="1920240" cy="2816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Wellbeing &amp;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4626864" y="1600200"/>
            <a:ext cx="2103120" cy="3200400"/>
          </a:xfrm>
          <a:prstGeom prst="rect">
            <a:avLst/>
          </a:prstGeom>
          <a:solidFill>
            <a:srgbClr val="7B3F8C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15" name="Shape 13"/>
          <p:cNvSpPr/>
          <p:nvPr/>
        </p:nvSpPr>
        <p:spPr>
          <a:xfrm>
            <a:off x="4626864" y="1600200"/>
            <a:ext cx="2103120" cy="384048"/>
          </a:xfrm>
          <a:prstGeom prst="rect">
            <a:avLst/>
          </a:prstGeom>
          <a:solidFill>
            <a:srgbClr val="7B3F8C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6" name="Text 14"/>
          <p:cNvSpPr/>
          <p:nvPr/>
        </p:nvSpPr>
        <p:spPr>
          <a:xfrm>
            <a:off x="4626864" y="160020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ONE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718304" y="1984248"/>
            <a:ext cx="1920240" cy="2816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Arts &amp; Culture</a:t>
            </a:r>
            <a:endParaRPr lang="en-US" sz="2600" dirty="0"/>
          </a:p>
        </p:txBody>
      </p:sp>
      <p:sp>
        <p:nvSpPr>
          <p:cNvPr id="18" name="Shape 16"/>
          <p:cNvSpPr/>
          <p:nvPr/>
        </p:nvSpPr>
        <p:spPr>
          <a:xfrm>
            <a:off x="6848856" y="1600200"/>
            <a:ext cx="2103120" cy="3200400"/>
          </a:xfrm>
          <a:prstGeom prst="rect">
            <a:avLst/>
          </a:prstGeom>
          <a:solidFill>
            <a:srgbClr val="C05020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19" name="Shape 17"/>
          <p:cNvSpPr/>
          <p:nvPr/>
        </p:nvSpPr>
        <p:spPr>
          <a:xfrm>
            <a:off x="6848856" y="1600200"/>
            <a:ext cx="2103120" cy="384048"/>
          </a:xfrm>
          <a:prstGeom prst="rect">
            <a:avLst/>
          </a:prstGeom>
          <a:solidFill>
            <a:srgbClr val="C05020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0" name="Text 18"/>
          <p:cNvSpPr/>
          <p:nvPr/>
        </p:nvSpPr>
        <p:spPr>
          <a:xfrm>
            <a:off x="6848856" y="160020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ONE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940296" y="1984248"/>
            <a:ext cx="1920240" cy="2816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Sports &amp; Physical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</a:t>
            </a:r>
            <a:endParaRPr lang="en-US" sz="2600" dirty="0"/>
          </a:p>
        </p:txBody>
      </p:sp>
      <p:sp>
        <p:nvSpPr>
          <p:cNvPr id="22" name="Shape 20"/>
          <p:cNvSpPr/>
          <p:nvPr/>
        </p:nvSpPr>
        <p:spPr>
          <a:xfrm>
            <a:off x="0" y="4882896"/>
            <a:ext cx="9144000" cy="265176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3" name="Text 21"/>
          <p:cNvSpPr/>
          <p:nvPr/>
        </p:nvSpPr>
        <p:spPr>
          <a:xfrm>
            <a:off x="320040" y="4892040"/>
            <a:ext cx="8503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Learning is compulsory — it anchors every student's leadership journey in their core identity as a learner.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" name="Shape 1"/>
          <p:cNvSpPr/>
          <p:nvPr/>
        </p:nvSpPr>
        <p:spPr>
          <a:xfrm>
            <a:off x="0" y="960120"/>
            <a:ext cx="9144000" cy="4572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320040" y="91440"/>
            <a:ext cx="8503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Student Leadership Rubric — Reflect, Plan, Grow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64592" y="1097280"/>
            <a:ext cx="1664208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6" name="Shape 4"/>
          <p:cNvSpPr/>
          <p:nvPr/>
        </p:nvSpPr>
        <p:spPr>
          <a:xfrm>
            <a:off x="164592" y="1097280"/>
            <a:ext cx="1664208" cy="347472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7" name="Text 5"/>
          <p:cNvSpPr/>
          <p:nvPr/>
        </p:nvSpPr>
        <p:spPr>
          <a:xfrm>
            <a:off x="201168" y="1115568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4632" y="1115568"/>
            <a:ext cx="1307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Your Area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256032" y="1499616"/>
            <a:ext cx="14813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select My Learning + one other area that speaks to their strengths or aspirations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1938528" y="1097280"/>
            <a:ext cx="1664208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11" name="Shape 9"/>
          <p:cNvSpPr/>
          <p:nvPr/>
        </p:nvSpPr>
        <p:spPr>
          <a:xfrm>
            <a:off x="1938528" y="1097280"/>
            <a:ext cx="1664208" cy="347472"/>
          </a:xfrm>
          <a:prstGeom prst="rect">
            <a:avLst/>
          </a:prstGeom>
          <a:solidFill>
            <a:srgbClr val="344D6E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2" name="Text 10"/>
          <p:cNvSpPr/>
          <p:nvPr/>
        </p:nvSpPr>
        <p:spPr>
          <a:xfrm>
            <a:off x="1975104" y="1115568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258568" y="1115568"/>
            <a:ext cx="1307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Self-Reflect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2029968" y="1499616"/>
            <a:ext cx="14813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read each descriptor and honestly assess where they currently sit across the four levels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3712464" y="1097280"/>
            <a:ext cx="1664208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16" name="Shape 14"/>
          <p:cNvSpPr/>
          <p:nvPr/>
        </p:nvSpPr>
        <p:spPr>
          <a:xfrm>
            <a:off x="3712464" y="1097280"/>
            <a:ext cx="1664208" cy="347472"/>
          </a:xfrm>
          <a:prstGeom prst="rect">
            <a:avLst/>
          </a:prstGeom>
          <a:solidFill>
            <a:srgbClr val="2E7D52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7" name="Text 15"/>
          <p:cNvSpPr/>
          <p:nvPr/>
        </p:nvSpPr>
        <p:spPr>
          <a:xfrm>
            <a:off x="3749040" y="1115568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032504" y="1115568"/>
            <a:ext cx="1307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a Target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803904" y="1499616"/>
            <a:ext cx="14813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identify one or two specific behaviours they want to develop and record their goal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5486400" y="1097280"/>
            <a:ext cx="1664208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1" name="Shape 19"/>
          <p:cNvSpPr/>
          <p:nvPr/>
        </p:nvSpPr>
        <p:spPr>
          <a:xfrm>
            <a:off x="5486400" y="1097280"/>
            <a:ext cx="1664208" cy="347472"/>
          </a:xfrm>
          <a:prstGeom prst="rect">
            <a:avLst/>
          </a:prstGeom>
          <a:solidFill>
            <a:srgbClr val="7B3F8C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2" name="Text 20"/>
          <p:cNvSpPr/>
          <p:nvPr/>
        </p:nvSpPr>
        <p:spPr>
          <a:xfrm>
            <a:off x="5522976" y="1115568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806440" y="1115568"/>
            <a:ext cx="1307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Action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5577840" y="1499616"/>
            <a:ext cx="14813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lead, participate or contribute in their chosen area with their target in mind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7260336" y="1097280"/>
            <a:ext cx="1664208" cy="16002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6" name="Shape 24"/>
          <p:cNvSpPr/>
          <p:nvPr/>
        </p:nvSpPr>
        <p:spPr>
          <a:xfrm>
            <a:off x="7260336" y="1097280"/>
            <a:ext cx="1664208" cy="347472"/>
          </a:xfrm>
          <a:prstGeom prst="rect">
            <a:avLst/>
          </a:prstGeom>
          <a:solidFill>
            <a:srgbClr val="C05020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7" name="Text 25"/>
          <p:cNvSpPr/>
          <p:nvPr/>
        </p:nvSpPr>
        <p:spPr>
          <a:xfrm>
            <a:off x="7296912" y="1115568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580376" y="1115568"/>
            <a:ext cx="13075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&amp; Evidence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7351776" y="1499616"/>
            <a:ext cx="14813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return to the rubric, note progress and identify evidence — a conversation, a project, a moment of leadership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320040" y="28346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RUBRIC WORKS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320040" y="3127248"/>
            <a:ext cx="2057400" cy="1810512"/>
          </a:xfrm>
          <a:prstGeom prst="rect">
            <a:avLst/>
          </a:prstGeom>
          <a:solidFill>
            <a:srgbClr val="D1ECF1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2" name="Shape 30"/>
          <p:cNvSpPr/>
          <p:nvPr/>
        </p:nvSpPr>
        <p:spPr>
          <a:xfrm>
            <a:off x="320040" y="3127248"/>
            <a:ext cx="2057400" cy="347472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3" name="Text 31"/>
          <p:cNvSpPr/>
          <p:nvPr/>
        </p:nvSpPr>
        <p:spPr>
          <a:xfrm>
            <a:off x="411480" y="3145536"/>
            <a:ext cx="1874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Beginning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11480" y="3538728"/>
            <a:ext cx="187452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becoming aware of this area of leadership. I can describe what it means and identify examples around me.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2468880" y="3127248"/>
            <a:ext cx="2057400" cy="1810512"/>
          </a:xfrm>
          <a:prstGeom prst="rect">
            <a:avLst/>
          </a:prstGeom>
          <a:solidFill>
            <a:srgbClr val="BEE0D4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6" name="Shape 34"/>
          <p:cNvSpPr/>
          <p:nvPr/>
        </p:nvSpPr>
        <p:spPr>
          <a:xfrm>
            <a:off x="2468880" y="3127248"/>
            <a:ext cx="2057400" cy="347472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7" name="Text 35"/>
          <p:cNvSpPr/>
          <p:nvPr/>
        </p:nvSpPr>
        <p:spPr>
          <a:xfrm>
            <a:off x="2560320" y="3145536"/>
            <a:ext cx="1874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2560320" y="3538728"/>
            <a:ext cx="187452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have taken some steps in this area. I have tried leadership actions and can reflect on what went well.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617720" y="3127248"/>
            <a:ext cx="2057400" cy="1810512"/>
          </a:xfrm>
          <a:prstGeom prst="rect">
            <a:avLst/>
          </a:prstGeom>
          <a:solidFill>
            <a:srgbClr val="8FCE9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0" name="Shape 38"/>
          <p:cNvSpPr/>
          <p:nvPr/>
        </p:nvSpPr>
        <p:spPr>
          <a:xfrm>
            <a:off x="4617720" y="3127248"/>
            <a:ext cx="2057400" cy="347472"/>
          </a:xfrm>
          <a:prstGeom prst="rect">
            <a:avLst/>
          </a:prstGeom>
          <a:solidFill>
            <a:srgbClr val="2E7D52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1" name="Text 39"/>
          <p:cNvSpPr/>
          <p:nvPr/>
        </p:nvSpPr>
        <p:spPr>
          <a:xfrm>
            <a:off x="4709160" y="3145536"/>
            <a:ext cx="1874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Established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4709160" y="3538728"/>
            <a:ext cx="187452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am consistently active in this area. I take initiative, support others and can demonstrate impact with evidence.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766560" y="3127248"/>
            <a:ext cx="2057400" cy="1810512"/>
          </a:xfrm>
          <a:prstGeom prst="rect">
            <a:avLst/>
          </a:prstGeom>
          <a:solidFill>
            <a:srgbClr val="5FA882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4" name="Shape 42"/>
          <p:cNvSpPr/>
          <p:nvPr/>
        </p:nvSpPr>
        <p:spPr>
          <a:xfrm>
            <a:off x="6766560" y="3127248"/>
            <a:ext cx="2057400" cy="347472"/>
          </a:xfrm>
          <a:prstGeom prst="rect">
            <a:avLst/>
          </a:prstGeom>
          <a:solidFill>
            <a:srgbClr val="2E7D52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5" name="Text 43"/>
          <p:cNvSpPr/>
          <p:nvPr/>
        </p:nvSpPr>
        <p:spPr>
          <a:xfrm>
            <a:off x="6858000" y="3145536"/>
            <a:ext cx="1874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6858000" y="3538728"/>
            <a:ext cx="187452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inspire and enable others. I advocate for this area across the school and model what student leadership looks like.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320040" y="5001768"/>
            <a:ext cx="8549640" cy="0"/>
          </a:xfrm>
          <a:prstGeom prst="line">
            <a:avLst/>
          </a:prstGeom>
          <a:noFill/>
          <a:ln w="1905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8" name="Text 46"/>
          <p:cNvSpPr/>
          <p:nvPr/>
        </p:nvSpPr>
        <p:spPr>
          <a:xfrm>
            <a:off x="7680960" y="48463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 ▶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320040" y="4828032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reflect honestly and set their own next step — there is no expectation that all reach 'Leading'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95E20-C1C2-164E-1F38-5D51BA198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9075FAF-5899-6653-CB70-0CCF4B1E5184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8BC1722-3D27-702A-30B0-07237DB44496}"/>
              </a:ext>
            </a:extLst>
          </p:cNvPr>
          <p:cNvSpPr/>
          <p:nvPr/>
        </p:nvSpPr>
        <p:spPr>
          <a:xfrm>
            <a:off x="0" y="960120"/>
            <a:ext cx="9144000" cy="4572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B08279E-8C19-213A-F043-DA6FC211CAE0}"/>
              </a:ext>
            </a:extLst>
          </p:cNvPr>
          <p:cNvSpPr/>
          <p:nvPr/>
        </p:nvSpPr>
        <p:spPr>
          <a:xfrm>
            <a:off x="320040" y="91440"/>
            <a:ext cx="8503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Leadership Rubric — How It Embeds UDL</a:t>
            </a:r>
            <a:endParaRPr lang="en-US" sz="24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0F8A0B1-0A23-E7E3-4572-5015859BABCD}"/>
              </a:ext>
            </a:extLst>
          </p:cNvPr>
          <p:cNvSpPr/>
          <p:nvPr/>
        </p:nvSpPr>
        <p:spPr>
          <a:xfrm>
            <a:off x="164592" y="1255341"/>
            <a:ext cx="2617797" cy="3029614"/>
          </a:xfrm>
          <a:prstGeom prst="rect">
            <a:avLst/>
          </a:prstGeom>
          <a:solidFill>
            <a:srgbClr val="0D7377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087B282-C80C-C20E-847A-B7E924459756}"/>
              </a:ext>
            </a:extLst>
          </p:cNvPr>
          <p:cNvSpPr/>
          <p:nvPr/>
        </p:nvSpPr>
        <p:spPr>
          <a:xfrm>
            <a:off x="533618" y="1179431"/>
            <a:ext cx="1879744" cy="14659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WHY</a:t>
            </a:r>
            <a:endParaRPr lang="en-US" sz="20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7A6ACE3-EB0C-17F7-3F24-F7ECEC466DEF}"/>
              </a:ext>
            </a:extLst>
          </p:cNvPr>
          <p:cNvSpPr/>
          <p:nvPr/>
        </p:nvSpPr>
        <p:spPr>
          <a:xfrm>
            <a:off x="265176" y="2207623"/>
            <a:ext cx="1527048" cy="13193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Motivation, choice &amp; ownership</a:t>
            </a:r>
            <a:endParaRPr lang="en-US" sz="16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E726673F-BA87-448B-7B78-9601E1D24BAD}"/>
              </a:ext>
            </a:extLst>
          </p:cNvPr>
          <p:cNvSpPr/>
          <p:nvPr/>
        </p:nvSpPr>
        <p:spPr>
          <a:xfrm>
            <a:off x="3055402" y="1248810"/>
            <a:ext cx="2834640" cy="3024388"/>
          </a:xfrm>
          <a:prstGeom prst="rect">
            <a:avLst/>
          </a:prstGeom>
          <a:solidFill>
            <a:srgbClr val="344D6E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1CBC5159-8A62-6DC3-76C7-E1BF2FAE7AEE}"/>
              </a:ext>
            </a:extLst>
          </p:cNvPr>
          <p:cNvSpPr/>
          <p:nvPr/>
        </p:nvSpPr>
        <p:spPr>
          <a:xfrm>
            <a:off x="3146842" y="1603973"/>
            <a:ext cx="2651760" cy="5069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Representation  </a:t>
            </a:r>
            <a:b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WHAT</a:t>
            </a:r>
            <a:endParaRPr lang="en-US" sz="20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6C39DFBB-8DE1-CE3F-BCBC-D522329D2CAB}"/>
              </a:ext>
            </a:extLst>
          </p:cNvPr>
          <p:cNvSpPr/>
          <p:nvPr/>
        </p:nvSpPr>
        <p:spPr>
          <a:xfrm>
            <a:off x="3146842" y="2780792"/>
            <a:ext cx="26517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pathways &amp; perspectives</a:t>
            </a:r>
            <a:endParaRPr lang="en-US" sz="20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58FDFDD0-4349-C151-B66A-437E79E67E78}"/>
              </a:ext>
            </a:extLst>
          </p:cNvPr>
          <p:cNvSpPr/>
          <p:nvPr/>
        </p:nvSpPr>
        <p:spPr>
          <a:xfrm>
            <a:off x="6144768" y="1273629"/>
            <a:ext cx="2834640" cy="2995726"/>
          </a:xfrm>
          <a:prstGeom prst="rect">
            <a:avLst/>
          </a:prstGeom>
          <a:solidFill>
            <a:srgbClr val="14A098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9A1C6C8-AEE6-F2DE-2754-90175DA2C333}"/>
              </a:ext>
            </a:extLst>
          </p:cNvPr>
          <p:cNvSpPr/>
          <p:nvPr/>
        </p:nvSpPr>
        <p:spPr>
          <a:xfrm>
            <a:off x="6291072" y="1227909"/>
            <a:ext cx="2651760" cy="1449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&amp; Expression  —  The HOW</a:t>
            </a:r>
            <a:endParaRPr lang="en-US" sz="20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643D9A3-6694-663E-DDBD-428B75BF0177}"/>
              </a:ext>
            </a:extLst>
          </p:cNvPr>
          <p:cNvSpPr/>
          <p:nvPr/>
        </p:nvSpPr>
        <p:spPr>
          <a:xfrm>
            <a:off x="6254496" y="2150704"/>
            <a:ext cx="2651760" cy="1304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expression of leadership</a:t>
            </a:r>
            <a:endParaRPr lang="en-US" sz="2000" dirty="0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BAD34668-48C5-8070-CBB2-7EC1B9C424C5}"/>
              </a:ext>
            </a:extLst>
          </p:cNvPr>
          <p:cNvSpPr/>
          <p:nvPr/>
        </p:nvSpPr>
        <p:spPr>
          <a:xfrm>
            <a:off x="201168" y="4818888"/>
            <a:ext cx="8741664" cy="246888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609CB2F6-D4E9-457E-AE95-D0F096B28102}"/>
              </a:ext>
            </a:extLst>
          </p:cNvPr>
          <p:cNvSpPr/>
          <p:nvPr/>
        </p:nvSpPr>
        <p:spPr>
          <a:xfrm>
            <a:off x="201168" y="4818888"/>
            <a:ext cx="54864" cy="24688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6" name="Text 54">
            <a:extLst>
              <a:ext uri="{FF2B5EF4-FFF2-40B4-BE49-F238E27FC236}">
                <a16:creationId xmlns:a16="http://schemas.microsoft.com/office/drawing/2014/main" id="{F6AC66E3-E72D-12F0-5FA1-8D73D6698C34}"/>
              </a:ext>
            </a:extLst>
          </p:cNvPr>
          <p:cNvSpPr/>
          <p:nvPr/>
        </p:nvSpPr>
        <p:spPr>
          <a:xfrm>
            <a:off x="329184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rubric is UDL made visible for students: they choose their area (Engagement), explore leadership in multiple forms (Representation) and evidence growth in their own way (Action &amp; Expression).</a:t>
            </a:r>
            <a:endParaRPr lang="en-US" sz="950" dirty="0"/>
          </a:p>
        </p:txBody>
      </p:sp>
    </p:spTree>
    <p:extLst>
      <p:ext uri="{BB962C8B-B14F-4D97-AF65-F5344CB8AC3E}">
        <p14:creationId xmlns:p14="http://schemas.microsoft.com/office/powerpoint/2010/main" val="2743932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" name="Shape 1"/>
          <p:cNvSpPr/>
          <p:nvPr/>
        </p:nvSpPr>
        <p:spPr>
          <a:xfrm>
            <a:off x="0" y="960120"/>
            <a:ext cx="9144000" cy="45720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320040" y="91440"/>
            <a:ext cx="8503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Leadership Rubric — How It Embeds UDL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44168" y="1097280"/>
            <a:ext cx="1691640" cy="566928"/>
          </a:xfrm>
          <a:prstGeom prst="rect">
            <a:avLst/>
          </a:prstGeom>
          <a:solidFill>
            <a:srgbClr val="0D7377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6" name="Text 4"/>
          <p:cNvSpPr/>
          <p:nvPr/>
        </p:nvSpPr>
        <p:spPr>
          <a:xfrm>
            <a:off x="1417320" y="1115568"/>
            <a:ext cx="1527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 —  The WHY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1417320" y="1389888"/>
            <a:ext cx="152704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Motivation, choice &amp; ownership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310128" y="1097280"/>
            <a:ext cx="2834640" cy="566928"/>
          </a:xfrm>
          <a:prstGeom prst="rect">
            <a:avLst/>
          </a:prstGeom>
          <a:solidFill>
            <a:srgbClr val="344D6E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9" name="Text 7"/>
          <p:cNvSpPr/>
          <p:nvPr/>
        </p:nvSpPr>
        <p:spPr>
          <a:xfrm>
            <a:off x="3401568" y="1115568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Representation  —  The WHAT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3401568" y="1389888"/>
            <a:ext cx="26517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pathways &amp; perspectives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327648" y="1097280"/>
            <a:ext cx="2834640" cy="566928"/>
          </a:xfrm>
          <a:prstGeom prst="rect">
            <a:avLst/>
          </a:prstGeom>
          <a:solidFill>
            <a:srgbClr val="14A098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12" name="Text 10"/>
          <p:cNvSpPr/>
          <p:nvPr/>
        </p:nvSpPr>
        <p:spPr>
          <a:xfrm>
            <a:off x="6419088" y="1115568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&amp; Expression  —  The HOW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419088" y="1389888"/>
            <a:ext cx="26517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expression of leadership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201168" y="1783080"/>
            <a:ext cx="8741664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15" name="Shape 13"/>
          <p:cNvSpPr/>
          <p:nvPr/>
        </p:nvSpPr>
        <p:spPr>
          <a:xfrm>
            <a:off x="201168" y="1783080"/>
            <a:ext cx="54864" cy="713232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6" name="Shape 14"/>
          <p:cNvSpPr/>
          <p:nvPr/>
        </p:nvSpPr>
        <p:spPr>
          <a:xfrm>
            <a:off x="292608" y="1837944"/>
            <a:ext cx="1051560" cy="164592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7" name="Text 15"/>
          <p:cNvSpPr/>
          <p:nvPr/>
        </p:nvSpPr>
        <p:spPr>
          <a:xfrm>
            <a:off x="292608" y="1837944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STUDENTS</a:t>
            </a:r>
            <a:endParaRPr lang="en-US" sz="550" dirty="0"/>
          </a:p>
        </p:txBody>
      </p:sp>
      <p:sp>
        <p:nvSpPr>
          <p:cNvPr id="18" name="Text 16"/>
          <p:cNvSpPr/>
          <p:nvPr/>
        </p:nvSpPr>
        <p:spPr>
          <a:xfrm>
            <a:off x="292608" y="2039112"/>
            <a:ext cx="1051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Learning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417320" y="1856232"/>
            <a:ext cx="1801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choose how to engage with learning — goal-setting, peer support, initiative — driven by personal motivation and self-knowledge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3273552" y="1874520"/>
            <a:ext cx="0" cy="530352"/>
          </a:xfrm>
          <a:prstGeom prst="line">
            <a:avLst/>
          </a:prstGeom>
          <a:noFill/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21" name="Text 19"/>
          <p:cNvSpPr/>
          <p:nvPr/>
        </p:nvSpPr>
        <p:spPr>
          <a:xfrm>
            <a:off x="3401568" y="1856232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rubric represents learning leadership in multiple ways: written goals, classroom behaviours, peer interaction and reflective conversation</a:t>
            </a:r>
            <a:endParaRPr lang="en-US" sz="880" dirty="0"/>
          </a:p>
        </p:txBody>
      </p:sp>
      <p:sp>
        <p:nvSpPr>
          <p:cNvPr id="22" name="Shape 20"/>
          <p:cNvSpPr/>
          <p:nvPr/>
        </p:nvSpPr>
        <p:spPr>
          <a:xfrm>
            <a:off x="6291072" y="1874520"/>
            <a:ext cx="0" cy="530352"/>
          </a:xfrm>
          <a:prstGeom prst="line">
            <a:avLst/>
          </a:prstGeom>
          <a:noFill/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23" name="Text 21"/>
          <p:cNvSpPr/>
          <p:nvPr/>
        </p:nvSpPr>
        <p:spPr>
          <a:xfrm>
            <a:off x="6419088" y="1856232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express their leadership through action plans, self-assessment records and evidence they gather themselves</a:t>
            </a:r>
            <a:endParaRPr lang="en-US" sz="880" dirty="0"/>
          </a:p>
        </p:txBody>
      </p:sp>
      <p:sp>
        <p:nvSpPr>
          <p:cNvPr id="24" name="Shape 22"/>
          <p:cNvSpPr/>
          <p:nvPr/>
        </p:nvSpPr>
        <p:spPr>
          <a:xfrm>
            <a:off x="201168" y="2542032"/>
            <a:ext cx="8741664" cy="713232"/>
          </a:xfrm>
          <a:prstGeom prst="rect">
            <a:avLst/>
          </a:prstGeom>
          <a:solidFill>
            <a:srgbClr val="EBF4F6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5" name="Shape 23"/>
          <p:cNvSpPr/>
          <p:nvPr/>
        </p:nvSpPr>
        <p:spPr>
          <a:xfrm>
            <a:off x="201168" y="2542032"/>
            <a:ext cx="54864" cy="713232"/>
          </a:xfrm>
          <a:prstGeom prst="rect">
            <a:avLst/>
          </a:prstGeom>
          <a:solidFill>
            <a:srgbClr val="2E7D52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6" name="Shape 24"/>
          <p:cNvSpPr/>
          <p:nvPr/>
        </p:nvSpPr>
        <p:spPr>
          <a:xfrm>
            <a:off x="292608" y="2596896"/>
            <a:ext cx="1051560" cy="164592"/>
          </a:xfrm>
          <a:prstGeom prst="rect">
            <a:avLst/>
          </a:prstGeom>
          <a:solidFill>
            <a:srgbClr val="2E7D52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7" name="Text 25"/>
          <p:cNvSpPr/>
          <p:nvPr/>
        </p:nvSpPr>
        <p:spPr>
          <a:xfrm>
            <a:off x="292608" y="2596896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CHOSEN AREA</a:t>
            </a:r>
            <a:endParaRPr lang="en-US" sz="550" dirty="0"/>
          </a:p>
        </p:txBody>
      </p:sp>
      <p:sp>
        <p:nvSpPr>
          <p:cNvPr id="28" name="Text 26"/>
          <p:cNvSpPr/>
          <p:nvPr/>
        </p:nvSpPr>
        <p:spPr>
          <a:xfrm>
            <a:off x="292608" y="2798064"/>
            <a:ext cx="1051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E7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Wellbeing &amp;</a:t>
            </a:r>
            <a:endParaRPr lang="en-US" sz="950" dirty="0"/>
          </a:p>
          <a:p>
            <a:pPr marL="0" indent="0">
              <a:buNone/>
            </a:pPr>
            <a:r>
              <a:rPr lang="en-US" sz="950" b="1" dirty="0">
                <a:solidFill>
                  <a:srgbClr val="2E7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1417320" y="2615184"/>
            <a:ext cx="1801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opt into this area because it resonates with their strengths or passions — intrinsic motivation is built in from the start</a:t>
            </a:r>
            <a:endParaRPr lang="en-US" sz="880" dirty="0"/>
          </a:p>
        </p:txBody>
      </p:sp>
      <p:sp>
        <p:nvSpPr>
          <p:cNvPr id="30" name="Shape 28"/>
          <p:cNvSpPr/>
          <p:nvPr/>
        </p:nvSpPr>
        <p:spPr>
          <a:xfrm>
            <a:off x="3273552" y="2633472"/>
            <a:ext cx="0" cy="530352"/>
          </a:xfrm>
          <a:prstGeom prst="line">
            <a:avLst/>
          </a:prstGeom>
          <a:noFill/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1" name="Text 29"/>
          <p:cNvSpPr/>
          <p:nvPr/>
        </p:nvSpPr>
        <p:spPr>
          <a:xfrm>
            <a:off x="3401568" y="2615184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is shown through multiple lenses: supporting a peer, running a campaign, or modelling healthy habits — all count</a:t>
            </a:r>
            <a:endParaRPr lang="en-US" sz="880" dirty="0"/>
          </a:p>
        </p:txBody>
      </p:sp>
      <p:sp>
        <p:nvSpPr>
          <p:cNvPr id="32" name="Shape 30"/>
          <p:cNvSpPr/>
          <p:nvPr/>
        </p:nvSpPr>
        <p:spPr>
          <a:xfrm>
            <a:off x="6291072" y="2633472"/>
            <a:ext cx="0" cy="530352"/>
          </a:xfrm>
          <a:prstGeom prst="line">
            <a:avLst/>
          </a:prstGeom>
          <a:noFill/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3" name="Text 31"/>
          <p:cNvSpPr/>
          <p:nvPr/>
        </p:nvSpPr>
        <p:spPr>
          <a:xfrm>
            <a:off x="6419088" y="2615184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decide how to evidence impact — a journal, a peer conversation, an initiative — choosing the mode that works for them</a:t>
            </a:r>
            <a:endParaRPr lang="en-US" sz="880" dirty="0"/>
          </a:p>
        </p:txBody>
      </p:sp>
      <p:sp>
        <p:nvSpPr>
          <p:cNvPr id="34" name="Shape 32"/>
          <p:cNvSpPr/>
          <p:nvPr/>
        </p:nvSpPr>
        <p:spPr>
          <a:xfrm>
            <a:off x="201168" y="3300984"/>
            <a:ext cx="8741664" cy="713232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5" name="Shape 33"/>
          <p:cNvSpPr/>
          <p:nvPr/>
        </p:nvSpPr>
        <p:spPr>
          <a:xfrm>
            <a:off x="201168" y="3300984"/>
            <a:ext cx="54864" cy="713232"/>
          </a:xfrm>
          <a:prstGeom prst="rect">
            <a:avLst/>
          </a:prstGeom>
          <a:solidFill>
            <a:srgbClr val="7B3F8C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6" name="Shape 34"/>
          <p:cNvSpPr/>
          <p:nvPr/>
        </p:nvSpPr>
        <p:spPr>
          <a:xfrm>
            <a:off x="292608" y="3355848"/>
            <a:ext cx="1051560" cy="164592"/>
          </a:xfrm>
          <a:prstGeom prst="rect">
            <a:avLst/>
          </a:prstGeom>
          <a:solidFill>
            <a:srgbClr val="7B3F8C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7" name="Text 35"/>
          <p:cNvSpPr/>
          <p:nvPr/>
        </p:nvSpPr>
        <p:spPr>
          <a:xfrm>
            <a:off x="292608" y="3355848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CHOSEN AREA</a:t>
            </a:r>
            <a:endParaRPr lang="en-US" sz="550" dirty="0"/>
          </a:p>
        </p:txBody>
      </p:sp>
      <p:sp>
        <p:nvSpPr>
          <p:cNvPr id="38" name="Text 36"/>
          <p:cNvSpPr/>
          <p:nvPr/>
        </p:nvSpPr>
        <p:spPr>
          <a:xfrm>
            <a:off x="292608" y="3557016"/>
            <a:ext cx="1051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B3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Arts &amp; Culture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1417320" y="3374136"/>
            <a:ext cx="1801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agency is central — students choose which art form, which cultural expression, and which audience they lead for</a:t>
            </a:r>
            <a:endParaRPr lang="en-US" sz="880" dirty="0"/>
          </a:p>
        </p:txBody>
      </p:sp>
      <p:sp>
        <p:nvSpPr>
          <p:cNvPr id="40" name="Shape 38"/>
          <p:cNvSpPr/>
          <p:nvPr/>
        </p:nvSpPr>
        <p:spPr>
          <a:xfrm>
            <a:off x="3273552" y="3392424"/>
            <a:ext cx="0" cy="530352"/>
          </a:xfrm>
          <a:prstGeom prst="line">
            <a:avLst/>
          </a:prstGeom>
          <a:noFill/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1" name="Text 39"/>
          <p:cNvSpPr/>
          <p:nvPr/>
        </p:nvSpPr>
        <p:spPr>
          <a:xfrm>
            <a:off x="3401568" y="3374136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Arts leadership is represented broadly: performing, organising, mentoring, curating — widening what 'leadership' looks like</a:t>
            </a:r>
            <a:endParaRPr lang="en-US" sz="880" dirty="0"/>
          </a:p>
        </p:txBody>
      </p:sp>
      <p:sp>
        <p:nvSpPr>
          <p:cNvPr id="42" name="Shape 40"/>
          <p:cNvSpPr/>
          <p:nvPr/>
        </p:nvSpPr>
        <p:spPr>
          <a:xfrm>
            <a:off x="6291072" y="3392424"/>
            <a:ext cx="0" cy="530352"/>
          </a:xfrm>
          <a:prstGeom prst="line">
            <a:avLst/>
          </a:prstGeom>
          <a:noFill/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3" name="Text 41"/>
          <p:cNvSpPr/>
          <p:nvPr/>
        </p:nvSpPr>
        <p:spPr>
          <a:xfrm>
            <a:off x="6419088" y="3374136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Expression is genuinely flexible: a performance, a display, a mentoring record or a student-led event all serve as evidence</a:t>
            </a:r>
            <a:endParaRPr lang="en-US" sz="880" dirty="0"/>
          </a:p>
        </p:txBody>
      </p:sp>
      <p:sp>
        <p:nvSpPr>
          <p:cNvPr id="44" name="Shape 42"/>
          <p:cNvSpPr/>
          <p:nvPr/>
        </p:nvSpPr>
        <p:spPr>
          <a:xfrm>
            <a:off x="201168" y="4059936"/>
            <a:ext cx="8741664" cy="713232"/>
          </a:xfrm>
          <a:prstGeom prst="rect">
            <a:avLst/>
          </a:prstGeom>
          <a:solidFill>
            <a:srgbClr val="EBF4F6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5" name="Shape 43"/>
          <p:cNvSpPr/>
          <p:nvPr/>
        </p:nvSpPr>
        <p:spPr>
          <a:xfrm>
            <a:off x="201168" y="4059936"/>
            <a:ext cx="54864" cy="713232"/>
          </a:xfrm>
          <a:prstGeom prst="rect">
            <a:avLst/>
          </a:prstGeom>
          <a:solidFill>
            <a:srgbClr val="C05020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6" name="Shape 44"/>
          <p:cNvSpPr/>
          <p:nvPr/>
        </p:nvSpPr>
        <p:spPr>
          <a:xfrm>
            <a:off x="292608" y="4114800"/>
            <a:ext cx="1051560" cy="164592"/>
          </a:xfrm>
          <a:prstGeom prst="rect">
            <a:avLst/>
          </a:prstGeom>
          <a:solidFill>
            <a:srgbClr val="C05020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7" name="Text 45"/>
          <p:cNvSpPr/>
          <p:nvPr/>
        </p:nvSpPr>
        <p:spPr>
          <a:xfrm>
            <a:off x="292608" y="4114800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CHOSEN AREA</a:t>
            </a:r>
            <a:endParaRPr lang="en-US" sz="550" dirty="0"/>
          </a:p>
        </p:txBody>
      </p:sp>
      <p:sp>
        <p:nvSpPr>
          <p:cNvPr id="48" name="Text 46"/>
          <p:cNvSpPr/>
          <p:nvPr/>
        </p:nvSpPr>
        <p:spPr>
          <a:xfrm>
            <a:off x="292608" y="4315968"/>
            <a:ext cx="1051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05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Sports &amp; Physical</a:t>
            </a:r>
            <a:endParaRPr lang="en-US" sz="950" dirty="0"/>
          </a:p>
          <a:p>
            <a:pPr marL="0" indent="0">
              <a:buNone/>
            </a:pPr>
            <a:r>
              <a:rPr lang="en-US" sz="950" b="1" dirty="0">
                <a:solidFill>
                  <a:srgbClr val="C05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1417320" y="4133088"/>
            <a:ext cx="1801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bring their own sporting identity — captain, encourager, organiser, advocate — all forms of leadership are valid and valued</a:t>
            </a:r>
            <a:endParaRPr lang="en-US" sz="880" dirty="0"/>
          </a:p>
        </p:txBody>
      </p:sp>
      <p:sp>
        <p:nvSpPr>
          <p:cNvPr id="50" name="Shape 48"/>
          <p:cNvSpPr/>
          <p:nvPr/>
        </p:nvSpPr>
        <p:spPr>
          <a:xfrm>
            <a:off x="3273552" y="4151376"/>
            <a:ext cx="0" cy="530352"/>
          </a:xfrm>
          <a:prstGeom prst="line">
            <a:avLst/>
          </a:prstGeom>
          <a:noFill/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1" name="Text 49"/>
          <p:cNvSpPr/>
          <p:nvPr/>
        </p:nvSpPr>
        <p:spPr>
          <a:xfrm>
            <a:off x="3401568" y="4133088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leadership is presented across contexts: team sport, individual wellness, inclusion in PE — removing barriers to participation</a:t>
            </a:r>
            <a:endParaRPr lang="en-US" sz="880" dirty="0"/>
          </a:p>
        </p:txBody>
      </p:sp>
      <p:sp>
        <p:nvSpPr>
          <p:cNvPr id="52" name="Shape 50"/>
          <p:cNvSpPr/>
          <p:nvPr/>
        </p:nvSpPr>
        <p:spPr>
          <a:xfrm>
            <a:off x="6291072" y="4151376"/>
            <a:ext cx="0" cy="530352"/>
          </a:xfrm>
          <a:prstGeom prst="line">
            <a:avLst/>
          </a:prstGeom>
          <a:noFill/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3" name="Text 51"/>
          <p:cNvSpPr/>
          <p:nvPr/>
        </p:nvSpPr>
        <p:spPr>
          <a:xfrm>
            <a:off x="6419088" y="4133088"/>
            <a:ext cx="2606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is student-directed: a training log, teammate feedback, an event they organised, or a wellbeing habit they championed</a:t>
            </a:r>
            <a:endParaRPr lang="en-US" sz="880" dirty="0"/>
          </a:p>
        </p:txBody>
      </p:sp>
      <p:sp>
        <p:nvSpPr>
          <p:cNvPr id="54" name="Shape 52"/>
          <p:cNvSpPr/>
          <p:nvPr/>
        </p:nvSpPr>
        <p:spPr>
          <a:xfrm>
            <a:off x="201168" y="4818888"/>
            <a:ext cx="8741664" cy="246888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5" name="Shape 53"/>
          <p:cNvSpPr/>
          <p:nvPr/>
        </p:nvSpPr>
        <p:spPr>
          <a:xfrm>
            <a:off x="201168" y="4818888"/>
            <a:ext cx="54864" cy="24688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6" name="Text 54"/>
          <p:cNvSpPr/>
          <p:nvPr/>
        </p:nvSpPr>
        <p:spPr>
          <a:xfrm>
            <a:off x="329184" y="4828032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rubric is UDL made visible for students: they choose their area (Engagement), explore leadership in multiple forms (Representation) and evidence growth in their own way (Action &amp; Expression).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" name="Shape 1"/>
          <p:cNvSpPr/>
          <p:nvPr/>
        </p:nvSpPr>
        <p:spPr>
          <a:xfrm>
            <a:off x="0" y="960120"/>
            <a:ext cx="9144000" cy="45720"/>
          </a:xfrm>
          <a:prstGeom prst="rect">
            <a:avLst/>
          </a:prstGeom>
          <a:solidFill>
            <a:srgbClr val="0D7377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320040" y="91440"/>
            <a:ext cx="8503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Leadership Areas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20040" y="1078992"/>
            <a:ext cx="8503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students focus on My Learning + one chosen area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01168" y="1481328"/>
            <a:ext cx="2103120" cy="356616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7" name="Shape 5"/>
          <p:cNvSpPr/>
          <p:nvPr/>
        </p:nvSpPr>
        <p:spPr>
          <a:xfrm>
            <a:off x="201168" y="1481328"/>
            <a:ext cx="2103120" cy="713232"/>
          </a:xfrm>
          <a:prstGeom prst="rect">
            <a:avLst/>
          </a:prstGeom>
          <a:solidFill>
            <a:srgbClr val="1A2B4A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8" name="Shape 6"/>
          <p:cNvSpPr/>
          <p:nvPr/>
        </p:nvSpPr>
        <p:spPr>
          <a:xfrm>
            <a:off x="292608" y="1517904"/>
            <a:ext cx="1920240" cy="201168"/>
          </a:xfrm>
          <a:prstGeom prst="rect">
            <a:avLst/>
          </a:prstGeom>
          <a:solidFill>
            <a:srgbClr val="E8A83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9" name="Text 7"/>
          <p:cNvSpPr/>
          <p:nvPr/>
        </p:nvSpPr>
        <p:spPr>
          <a:xfrm>
            <a:off x="292608" y="1517904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COMPULSORY FOR ALL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274320" y="1755648"/>
            <a:ext cx="19568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Learning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92608" y="2286000"/>
            <a:ext cx="19202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reflect on themselves as learners and leaders in the classroom. They examine how they engage, contribute, support peers and take responsibility for their own progress.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92608" y="3401568"/>
            <a:ext cx="1920240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13" name="Text 11"/>
          <p:cNvSpPr/>
          <p:nvPr/>
        </p:nvSpPr>
        <p:spPr>
          <a:xfrm>
            <a:off x="292608" y="34747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292608" y="365760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 and reviewing personal learning goals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292608" y="3986784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Contributing constructively to group work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292608" y="431596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initiative in class and supporting classmates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292608" y="4645152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Reflecting on learning strategies and adapting approach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432304" y="1481328"/>
            <a:ext cx="2103120" cy="356616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19" name="Shape 17"/>
          <p:cNvSpPr/>
          <p:nvPr/>
        </p:nvSpPr>
        <p:spPr>
          <a:xfrm>
            <a:off x="2432304" y="1481328"/>
            <a:ext cx="2103120" cy="713232"/>
          </a:xfrm>
          <a:prstGeom prst="rect">
            <a:avLst/>
          </a:prstGeom>
          <a:solidFill>
            <a:srgbClr val="2E7D52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0" name="Shape 18"/>
          <p:cNvSpPr/>
          <p:nvPr/>
        </p:nvSpPr>
        <p:spPr>
          <a:xfrm>
            <a:off x="2523744" y="1517904"/>
            <a:ext cx="1920240" cy="201168"/>
          </a:xfrm>
          <a:prstGeom prst="rect">
            <a:avLst/>
          </a:prstGeom>
          <a:solidFill>
            <a:srgbClr val="2E7D52">
              <a:alpha val="60000"/>
            </a:srgbClr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21" name="Text 19"/>
          <p:cNvSpPr/>
          <p:nvPr/>
        </p:nvSpPr>
        <p:spPr>
          <a:xfrm>
            <a:off x="2523744" y="1517904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ONE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2505456" y="1755648"/>
            <a:ext cx="19568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Wellbeing &amp;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2523744" y="2286000"/>
            <a:ext cx="19202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in wellbeing means modelling positive habits, supporting peers and being an active voice for mental health awareness in the school community.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2523744" y="3401568"/>
            <a:ext cx="1920240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25" name="Text 23"/>
          <p:cNvSpPr/>
          <p:nvPr/>
        </p:nvSpPr>
        <p:spPr>
          <a:xfrm>
            <a:off x="2523744" y="34747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2E7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523744" y="365760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 support and active listening skills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2523744" y="3986784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Promoting positive mental health culture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2523744" y="431596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wellbeing initiatives or campaigns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2523744" y="4645152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Modelling healthy routines and self-care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4663440" y="1481328"/>
            <a:ext cx="2103120" cy="356616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1" name="Shape 29"/>
          <p:cNvSpPr/>
          <p:nvPr/>
        </p:nvSpPr>
        <p:spPr>
          <a:xfrm>
            <a:off x="4663440" y="1481328"/>
            <a:ext cx="2103120" cy="713232"/>
          </a:xfrm>
          <a:prstGeom prst="rect">
            <a:avLst/>
          </a:prstGeom>
          <a:solidFill>
            <a:srgbClr val="7B3F8C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2" name="Shape 30"/>
          <p:cNvSpPr/>
          <p:nvPr/>
        </p:nvSpPr>
        <p:spPr>
          <a:xfrm>
            <a:off x="4754880" y="1517904"/>
            <a:ext cx="1920240" cy="201168"/>
          </a:xfrm>
          <a:prstGeom prst="rect">
            <a:avLst/>
          </a:prstGeom>
          <a:solidFill>
            <a:srgbClr val="7B3F8C">
              <a:alpha val="60000"/>
            </a:srgbClr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33" name="Text 31"/>
          <p:cNvSpPr/>
          <p:nvPr/>
        </p:nvSpPr>
        <p:spPr>
          <a:xfrm>
            <a:off x="4754880" y="1517904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ONE</a:t>
            </a:r>
            <a:endParaRPr lang="en-US" sz="750" dirty="0"/>
          </a:p>
        </p:txBody>
      </p:sp>
      <p:sp>
        <p:nvSpPr>
          <p:cNvPr id="34" name="Text 32"/>
          <p:cNvSpPr/>
          <p:nvPr/>
        </p:nvSpPr>
        <p:spPr>
          <a:xfrm>
            <a:off x="4736592" y="1755648"/>
            <a:ext cx="19568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Arts &amp; Culture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4754880" y="2286000"/>
            <a:ext cx="19202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demonstrate creative leadership through performance, organisation, cultural celebration and advocating for arts in school life.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754880" y="3401568"/>
            <a:ext cx="1920240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7" name="Text 35"/>
          <p:cNvSpPr/>
          <p:nvPr/>
        </p:nvSpPr>
        <p:spPr>
          <a:xfrm>
            <a:off x="4754880" y="34747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7B3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4754880" y="365760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Organising or leading a creative event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4754880" y="3986784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Mentoring younger students in art or music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4754880" y="431596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Championing cultural diversity in school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4754880" y="4645152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Contributing to school productions or exhibitions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6894576" y="1481328"/>
            <a:ext cx="2103120" cy="356616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3" name="Shape 41"/>
          <p:cNvSpPr/>
          <p:nvPr/>
        </p:nvSpPr>
        <p:spPr>
          <a:xfrm>
            <a:off x="6894576" y="1481328"/>
            <a:ext cx="2103120" cy="713232"/>
          </a:xfrm>
          <a:prstGeom prst="rect">
            <a:avLst/>
          </a:prstGeom>
          <a:solidFill>
            <a:srgbClr val="C05020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4" name="Shape 42"/>
          <p:cNvSpPr/>
          <p:nvPr/>
        </p:nvSpPr>
        <p:spPr>
          <a:xfrm>
            <a:off x="6986016" y="1517904"/>
            <a:ext cx="1920240" cy="201168"/>
          </a:xfrm>
          <a:prstGeom prst="rect">
            <a:avLst/>
          </a:prstGeom>
          <a:solidFill>
            <a:srgbClr val="C05020">
              <a:alpha val="60000"/>
            </a:srgbClr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5" name="Text 43"/>
          <p:cNvSpPr/>
          <p:nvPr/>
        </p:nvSpPr>
        <p:spPr>
          <a:xfrm>
            <a:off x="6986016" y="1517904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ONE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967728" y="1755648"/>
            <a:ext cx="19568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Sports &amp; Physical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</a:t>
            </a:r>
            <a:endParaRPr lang="en-US" sz="1300" dirty="0"/>
          </a:p>
        </p:txBody>
      </p:sp>
      <p:sp>
        <p:nvSpPr>
          <p:cNvPr id="47" name="Text 45"/>
          <p:cNvSpPr/>
          <p:nvPr/>
        </p:nvSpPr>
        <p:spPr>
          <a:xfrm>
            <a:off x="6986016" y="2286000"/>
            <a:ext cx="19202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E2D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in sport goes beyond captaincy — it includes being a fair, encouraging presence that raises participation and promotes physical wellbeing for all.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6986016" y="3401568"/>
            <a:ext cx="1920240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9" name="Text 47"/>
          <p:cNvSpPr/>
          <p:nvPr/>
        </p:nvSpPr>
        <p:spPr>
          <a:xfrm>
            <a:off x="6986016" y="34747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05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6986016" y="3657600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Captaining or organising a team or event</a:t>
            </a:r>
            <a:endParaRPr lang="en-US" sz="850" dirty="0"/>
          </a:p>
        </p:txBody>
      </p:sp>
      <p:sp>
        <p:nvSpPr>
          <p:cNvPr id="51" name="Text 49"/>
          <p:cNvSpPr/>
          <p:nvPr/>
        </p:nvSpPr>
        <p:spPr>
          <a:xfrm>
            <a:off x="6986016" y="3986784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Encouraging inclusive participation in sport</a:t>
            </a:r>
            <a:endParaRPr lang="en-US" sz="850" dirty="0"/>
          </a:p>
        </p:txBody>
      </p:sp>
      <p:sp>
        <p:nvSpPr>
          <p:cNvPr id="52" name="Text 50"/>
          <p:cNvSpPr/>
          <p:nvPr/>
        </p:nvSpPr>
        <p:spPr>
          <a:xfrm>
            <a:off x="6986016" y="431596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Coaching or mentoring peers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6986016" y="4645152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Promoting physical activity and healthy habits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01168" y="4800600"/>
            <a:ext cx="8741664" cy="228600"/>
          </a:xfrm>
          <a:prstGeom prst="rect">
            <a:avLst/>
          </a:prstGeom>
          <a:solidFill>
            <a:srgbClr val="EBF4F6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5" name="Text 53"/>
          <p:cNvSpPr/>
          <p:nvPr/>
        </p:nvSpPr>
        <p:spPr>
          <a:xfrm>
            <a:off x="292608" y="4800600"/>
            <a:ext cx="85587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i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Learning is compulsory — it anchors every student's leadership journey in their core identity as a learner.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7f5872-e188-476a-a5a9-03360b3b3834" xsi:nil="true"/>
    <lcf76f155ced4ddcb4097134ff3c332f xmlns="24172543-5bc8-485d-82df-607df0828ea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F7369608042147A16497BE976B8862" ma:contentTypeVersion="14" ma:contentTypeDescription="Create a new document." ma:contentTypeScope="" ma:versionID="b68c9d46fe43f62dc63831ebb85c6f14">
  <xsd:schema xmlns:xsd="http://www.w3.org/2001/XMLSchema" xmlns:xs="http://www.w3.org/2001/XMLSchema" xmlns:p="http://schemas.microsoft.com/office/2006/metadata/properties" xmlns:ns2="24172543-5bc8-485d-82df-607df0828eac" xmlns:ns3="4f7f5872-e188-476a-a5a9-03360b3b3834" targetNamespace="http://schemas.microsoft.com/office/2006/metadata/properties" ma:root="true" ma:fieldsID="270b2ef14c4eeebb433814360a174cda" ns2:_="" ns3:_="">
    <xsd:import namespace="24172543-5bc8-485d-82df-607df0828eac"/>
    <xsd:import namespace="4f7f5872-e188-476a-a5a9-03360b3b38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172543-5bc8-485d-82df-607df0828e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44aa753-e015-40bf-be48-d4b7a693d3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7f5872-e188-476a-a5a9-03360b3b383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1780c60a-a4a8-4bda-89df-361a9b36fe22}" ma:internalName="TaxCatchAll" ma:showField="CatchAllData" ma:web="4f7f5872-e188-476a-a5a9-03360b3b38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536292-DC78-41E9-A83A-1D27E3AFD8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288605-5586-4AE7-BB5B-0F2227C047F9}">
  <ds:schemaRefs>
    <ds:schemaRef ds:uri="http://purl.org/dc/dcmitype/"/>
    <ds:schemaRef ds:uri="http://schemas.microsoft.com/office/infopath/2007/PartnerControls"/>
    <ds:schemaRef ds:uri="4f7f5872-e188-476a-a5a9-03360b3b3834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24172543-5bc8-485d-82df-607df0828ea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6B8E6C-4121-4E7D-A335-3847C1D204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172543-5bc8-485d-82df-607df0828eac"/>
    <ds:schemaRef ds:uri="4f7f5872-e188-476a-a5a9-03360b3b38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1251</Words>
  <Application>Microsoft Office PowerPoint</Application>
  <PresentationFormat>On-screen Show (16:9)</PresentationFormat>
  <Paragraphs>190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UDL &amp; Post Structure</dc:title>
  <dc:subject>PptxGenJS Presentation</dc:subject>
  <dc:creator>PptxGenJS</dc:creator>
  <cp:lastModifiedBy>Fiona Keilthy</cp:lastModifiedBy>
  <cp:revision>3</cp:revision>
  <cp:lastPrinted>2026-05-12T14:50:51Z</cp:lastPrinted>
  <dcterms:created xsi:type="dcterms:W3CDTF">2026-05-11T11:03:20Z</dcterms:created>
  <dcterms:modified xsi:type="dcterms:W3CDTF">2026-05-13T08:43:30Z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0x0101007AF7369608042147A16497BE976B8862</vt:lpwstr>
  </property>
  <property fmtid="{D5CDD505-2E9C-101B-9397-08002B2CF9AE}" pid="3" name="MediaServiceImageTags">
    <vt:lpwstr/>
  </property>
</Properties>
</file>